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4"/>
  </p:notesMasterIdLst>
  <p:handoutMasterIdLst>
    <p:handoutMasterId r:id="rId35"/>
  </p:handoutMasterIdLst>
  <p:sldIdLst>
    <p:sldId id="341" r:id="rId3"/>
    <p:sldId id="342" r:id="rId4"/>
    <p:sldId id="526" r:id="rId5"/>
    <p:sldId id="401" r:id="rId6"/>
    <p:sldId id="524" r:id="rId7"/>
    <p:sldId id="525" r:id="rId8"/>
    <p:sldId id="268" r:id="rId9"/>
    <p:sldId id="265" r:id="rId10"/>
    <p:sldId id="306" r:id="rId11"/>
    <p:sldId id="272" r:id="rId12"/>
    <p:sldId id="400" r:id="rId13"/>
    <p:sldId id="295" r:id="rId14"/>
    <p:sldId id="294" r:id="rId15"/>
    <p:sldId id="282" r:id="rId16"/>
    <p:sldId id="362" r:id="rId17"/>
    <p:sldId id="259" r:id="rId18"/>
    <p:sldId id="261" r:id="rId19"/>
    <p:sldId id="542" r:id="rId20"/>
    <p:sldId id="402" r:id="rId21"/>
    <p:sldId id="403" r:id="rId22"/>
    <p:sldId id="355" r:id="rId23"/>
    <p:sldId id="379" r:id="rId24"/>
    <p:sldId id="395" r:id="rId25"/>
    <p:sldId id="303" r:id="rId26"/>
    <p:sldId id="538" r:id="rId27"/>
    <p:sldId id="535" r:id="rId28"/>
    <p:sldId id="540" r:id="rId29"/>
    <p:sldId id="541" r:id="rId30"/>
    <p:sldId id="539" r:id="rId31"/>
    <p:sldId id="527" r:id="rId32"/>
    <p:sldId id="332" r:id="rId33"/>
  </p:sldIdLst>
  <p:sldSz cx="12192000" cy="6858000"/>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B Hung" initials="RBH" lastIdx="2" clrIdx="0"/>
  <p:cmAuthor id="1" name="Jessica Smith" initials="JS" lastIdx="10" clrIdx="1"/>
  <p:cmAuthor id="2" name="Anika McMillon" initials="A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7DA"/>
    <a:srgbClr val="277346"/>
    <a:srgbClr val="7D3B05"/>
    <a:srgbClr val="EC700A"/>
    <a:srgbClr val="839E1B"/>
    <a:srgbClr val="6C8416"/>
    <a:srgbClr val="898989"/>
    <a:srgbClr val="B6B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7" autoAdjust="0"/>
    <p:restoredTop sz="88654" autoAdjust="0"/>
  </p:normalViewPr>
  <p:slideViewPr>
    <p:cSldViewPr>
      <p:cViewPr varScale="1">
        <p:scale>
          <a:sx n="98" d="100"/>
          <a:sy n="98" d="100"/>
        </p:scale>
        <p:origin x="630" y="108"/>
      </p:cViewPr>
      <p:guideLst>
        <p:guide orient="horz" pos="768"/>
        <p:guide pos="3840"/>
      </p:guideLst>
    </p:cSldViewPr>
  </p:slideViewPr>
  <p:notesTextViewPr>
    <p:cViewPr>
      <p:scale>
        <a:sx n="1" d="1"/>
        <a:sy n="1" d="1"/>
      </p:scale>
      <p:origin x="0" y="0"/>
    </p:cViewPr>
  </p:notesTextViewPr>
  <p:sorterViewPr>
    <p:cViewPr>
      <p:scale>
        <a:sx n="180" d="100"/>
        <a:sy n="180" d="100"/>
      </p:scale>
      <p:origin x="0" y="-138"/>
    </p:cViewPr>
  </p:sorterViewPr>
  <p:notesViewPr>
    <p:cSldViewPr showGuides="1">
      <p:cViewPr varScale="1">
        <p:scale>
          <a:sx n="108" d="100"/>
          <a:sy n="108" d="100"/>
        </p:scale>
        <p:origin x="352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5E855056-2F34-4294-8D7A-CB1A49865B85}" type="datetimeFigureOut">
              <a:rPr lang="en-US" smtClean="0"/>
              <a:t>1/17/2025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D674E7A2-7160-4DA9-8DC1-04C9F06BF429}" type="slidenum">
              <a:rPr lang="en-US" smtClean="0"/>
              <a:t>‹#›</a:t>
            </a:fld>
            <a:endParaRPr lang="en-US" dirty="0"/>
          </a:p>
        </p:txBody>
      </p:sp>
    </p:spTree>
    <p:extLst>
      <p:ext uri="{BB962C8B-B14F-4D97-AF65-F5344CB8AC3E}">
        <p14:creationId xmlns:p14="http://schemas.microsoft.com/office/powerpoint/2010/main" val="41583876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829F05-1005-4545-9829-46D910D76494}" type="datetimeFigureOut">
              <a:rPr lang="en-US" smtClean="0"/>
              <a:t>1/17/2025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199B66-E943-4648-96F7-F30D116CC371}" type="slidenum">
              <a:rPr lang="en-US" smtClean="0"/>
              <a:t>‹#›</a:t>
            </a:fld>
            <a:endParaRPr lang="en-US" dirty="0"/>
          </a:p>
        </p:txBody>
      </p:sp>
    </p:spTree>
    <p:extLst>
      <p:ext uri="{BB962C8B-B14F-4D97-AF65-F5344CB8AC3E}">
        <p14:creationId xmlns:p14="http://schemas.microsoft.com/office/powerpoint/2010/main" val="36432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1</a:t>
            </a:fld>
            <a:endParaRPr lang="en-US" dirty="0"/>
          </a:p>
        </p:txBody>
      </p:sp>
    </p:spTree>
    <p:extLst>
      <p:ext uri="{BB962C8B-B14F-4D97-AF65-F5344CB8AC3E}">
        <p14:creationId xmlns:p14="http://schemas.microsoft.com/office/powerpoint/2010/main" val="328149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20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14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494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36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537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8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47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079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52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94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a:t>
            </a:fld>
            <a:endParaRPr lang="en-US" dirty="0"/>
          </a:p>
        </p:txBody>
      </p:sp>
    </p:spTree>
    <p:extLst>
      <p:ext uri="{BB962C8B-B14F-4D97-AF65-F5344CB8AC3E}">
        <p14:creationId xmlns:p14="http://schemas.microsoft.com/office/powerpoint/2010/main" val="3824820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21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335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26</a:t>
            </a:fld>
            <a:endParaRPr lang="en-US" dirty="0"/>
          </a:p>
        </p:txBody>
      </p:sp>
    </p:spTree>
    <p:extLst>
      <p:ext uri="{BB962C8B-B14F-4D97-AF65-F5344CB8AC3E}">
        <p14:creationId xmlns:p14="http://schemas.microsoft.com/office/powerpoint/2010/main" val="427772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27</a:t>
            </a:fld>
            <a:endParaRPr lang="en-US" dirty="0"/>
          </a:p>
        </p:txBody>
      </p:sp>
    </p:spTree>
    <p:extLst>
      <p:ext uri="{BB962C8B-B14F-4D97-AF65-F5344CB8AC3E}">
        <p14:creationId xmlns:p14="http://schemas.microsoft.com/office/powerpoint/2010/main" val="3081094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28</a:t>
            </a:fld>
            <a:endParaRPr lang="en-US" dirty="0"/>
          </a:p>
        </p:txBody>
      </p:sp>
    </p:spTree>
    <p:extLst>
      <p:ext uri="{BB962C8B-B14F-4D97-AF65-F5344CB8AC3E}">
        <p14:creationId xmlns:p14="http://schemas.microsoft.com/office/powerpoint/2010/main" val="1826204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29</a:t>
            </a:fld>
            <a:endParaRPr lang="en-US" dirty="0"/>
          </a:p>
        </p:txBody>
      </p:sp>
    </p:spTree>
    <p:extLst>
      <p:ext uri="{BB962C8B-B14F-4D97-AF65-F5344CB8AC3E}">
        <p14:creationId xmlns:p14="http://schemas.microsoft.com/office/powerpoint/2010/main" val="3919196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30</a:t>
            </a:fld>
            <a:endParaRPr lang="en-US" dirty="0"/>
          </a:p>
        </p:txBody>
      </p:sp>
    </p:spTree>
    <p:extLst>
      <p:ext uri="{BB962C8B-B14F-4D97-AF65-F5344CB8AC3E}">
        <p14:creationId xmlns:p14="http://schemas.microsoft.com/office/powerpoint/2010/main" val="177606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3</a:t>
            </a:fld>
            <a:endParaRPr lang="en-US" dirty="0"/>
          </a:p>
        </p:txBody>
      </p:sp>
    </p:spTree>
    <p:extLst>
      <p:ext uri="{BB962C8B-B14F-4D97-AF65-F5344CB8AC3E}">
        <p14:creationId xmlns:p14="http://schemas.microsoft.com/office/powerpoint/2010/main" val="253082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4</a:t>
            </a:fld>
            <a:endParaRPr lang="en-US" dirty="0"/>
          </a:p>
        </p:txBody>
      </p:sp>
    </p:spTree>
    <p:extLst>
      <p:ext uri="{BB962C8B-B14F-4D97-AF65-F5344CB8AC3E}">
        <p14:creationId xmlns:p14="http://schemas.microsoft.com/office/powerpoint/2010/main" val="125429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5</a:t>
            </a:fld>
            <a:endParaRPr lang="en-US" dirty="0"/>
          </a:p>
        </p:txBody>
      </p:sp>
    </p:spTree>
    <p:extLst>
      <p:ext uri="{BB962C8B-B14F-4D97-AF65-F5344CB8AC3E}">
        <p14:creationId xmlns:p14="http://schemas.microsoft.com/office/powerpoint/2010/main" val="405964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6</a:t>
            </a:fld>
            <a:endParaRPr lang="en-US" dirty="0"/>
          </a:p>
        </p:txBody>
      </p:sp>
    </p:spTree>
    <p:extLst>
      <p:ext uri="{BB962C8B-B14F-4D97-AF65-F5344CB8AC3E}">
        <p14:creationId xmlns:p14="http://schemas.microsoft.com/office/powerpoint/2010/main" val="38494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631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35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366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1905001"/>
            <a:ext cx="5689600" cy="1470025"/>
          </a:xfrm>
        </p:spPr>
        <p:txBody>
          <a:bodyPr/>
          <a:lstStyle>
            <a:lvl1pPr algn="l">
              <a:defRPr baseline="0"/>
            </a:lvl1pPr>
          </a:lstStyle>
          <a:p>
            <a:r>
              <a:rPr lang="en-US" dirty="0"/>
              <a:t>[Title Here]</a:t>
            </a:r>
          </a:p>
        </p:txBody>
      </p:sp>
      <p:sp>
        <p:nvSpPr>
          <p:cNvPr id="3" name="Subtitle 2"/>
          <p:cNvSpPr>
            <a:spLocks noGrp="1"/>
          </p:cNvSpPr>
          <p:nvPr>
            <p:ph type="subTitle" idx="1" hasCustomPrompt="1"/>
          </p:nvPr>
        </p:nvSpPr>
        <p:spPr>
          <a:xfrm>
            <a:off x="609600" y="3505200"/>
            <a:ext cx="5689600" cy="1524000"/>
          </a:xfrm>
        </p:spPr>
        <p:txBody>
          <a:bodyPr lIns="0"/>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[Sub Title Here]</a:t>
            </a:r>
          </a:p>
        </p:txBody>
      </p:sp>
    </p:spTree>
    <p:extLst>
      <p:ext uri="{BB962C8B-B14F-4D97-AF65-F5344CB8AC3E}">
        <p14:creationId xmlns:p14="http://schemas.microsoft.com/office/powerpoint/2010/main" val="37274082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9381" indent="-226515"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STAA</a:t>
            </a:r>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9" name="Straight Connector 8"/>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cxnSp>
        <p:nvCxnSpPr>
          <p:cNvPr id="11" name="Straight Connector 10"/>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2958664" y="6858001"/>
            <a:ext cx="5677337"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txBox="1">
            <a:spLocks/>
          </p:cNvSpPr>
          <p:nvPr userDrawn="1"/>
        </p:nvSpPr>
        <p:spPr>
          <a:xfrm>
            <a:off x="10832663" y="6326188"/>
            <a:ext cx="812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3BE162-ADCE-4551-B00D-71B2CAEB0A3C}" type="slidenum">
              <a:rPr lang="en-US" sz="1200" smtClean="0"/>
              <a:pPr/>
              <a:t>‹#›</a:t>
            </a:fld>
            <a:endParaRPr lang="en-US" sz="1200" dirty="0"/>
          </a:p>
        </p:txBody>
      </p:sp>
    </p:spTree>
    <p:extLst>
      <p:ext uri="{BB962C8B-B14F-4D97-AF65-F5344CB8AC3E}">
        <p14:creationId xmlns:p14="http://schemas.microsoft.com/office/powerpoint/2010/main" val="359784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6084888"/>
            <a:ext cx="12192000" cy="696912"/>
            <a:chOff x="0" y="6161314"/>
            <a:chExt cx="9144000" cy="696686"/>
          </a:xfrm>
        </p:grpSpPr>
        <p:sp>
          <p:nvSpPr>
            <p:cNvPr id="3" name="Rectangle 2"/>
            <p:cNvSpPr/>
            <p:nvPr/>
          </p:nvSpPr>
          <p:spPr>
            <a:xfrm>
              <a:off x="0" y="6161314"/>
              <a:ext cx="9144000" cy="69668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2" y="6302828"/>
              <a:ext cx="12547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5" name="Footer Placeholder 4"/>
          <p:cNvSpPr>
            <a:spLocks noGrp="1"/>
          </p:cNvSpPr>
          <p:nvPr>
            <p:ph type="ftr" sz="quarter" idx="10"/>
          </p:nvPr>
        </p:nvSpPr>
        <p:spPr>
          <a:xfrm>
            <a:off x="4165600" y="6356351"/>
            <a:ext cx="3860800" cy="365125"/>
          </a:xfrm>
          <a:prstGeom prst="rect">
            <a:avLst/>
          </a:prstGeom>
        </p:spPr>
        <p:txBody>
          <a:bodyPr/>
          <a:lstStyle>
            <a:lvl1pPr algn="ctr"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11"/>
          </p:nvPr>
        </p:nvSpPr>
        <p:spPr>
          <a:xfrm>
            <a:off x="8737600" y="6356351"/>
            <a:ext cx="2844800" cy="365125"/>
          </a:xfrm>
          <a:prstGeom prst="rect">
            <a:avLst/>
          </a:prstGeom>
        </p:spPr>
        <p:txBody>
          <a:bodyPr/>
          <a:lstStyle>
            <a:lvl1pPr algn="r" fontAlgn="auto">
              <a:spcBef>
                <a:spcPts val="0"/>
              </a:spcBef>
              <a:spcAft>
                <a:spcPts val="0"/>
              </a:spcAft>
              <a:defRPr sz="1200">
                <a:solidFill>
                  <a:schemeClr val="bg1"/>
                </a:solidFill>
                <a:latin typeface="+mn-lt"/>
              </a:defRPr>
            </a:lvl1pPr>
          </a:lstStyle>
          <a:p>
            <a:pPr>
              <a:defRPr/>
            </a:pPr>
            <a:fld id="{0DD28017-6146-4026-9356-DCB0C16A1B8D}" type="slidenum">
              <a:rPr lang="en-US"/>
              <a:pPr>
                <a:defRPr/>
              </a:pPr>
              <a:t>‹#›</a:t>
            </a:fld>
            <a:endParaRPr lang="en-US"/>
          </a:p>
        </p:txBody>
      </p:sp>
    </p:spTree>
    <p:extLst>
      <p:ext uri="{BB962C8B-B14F-4D97-AF65-F5344CB8AC3E}">
        <p14:creationId xmlns:p14="http://schemas.microsoft.com/office/powerpoint/2010/main" val="123683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35955" y="6300690"/>
            <a:ext cx="2493818" cy="365125"/>
          </a:xfrm>
        </p:spPr>
        <p:txBody>
          <a:bodyPr/>
          <a:lstStyle/>
          <a:p>
            <a:fld id="{F0541108-BA9B-48D1-AE80-CEA81D2DE115}" type="datetime1">
              <a:rPr lang="en-US" smtClean="0"/>
              <a:t>1/17/2025</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19" y="261"/>
            <a:ext cx="12239937" cy="6880118"/>
          </a:xfrm>
          <a:prstGeom prst="rect">
            <a:avLst/>
          </a:prstGeom>
        </p:spPr>
      </p:pic>
      <p:sp>
        <p:nvSpPr>
          <p:cNvPr id="10"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rgbClr val="101129"/>
                </a:solidFill>
              </a:defRPr>
            </a:lvl1pPr>
          </a:lstStyle>
          <a:p>
            <a:fld id="{2820A522-6B54-4D34-AC86-31513DF2172F}" type="slidenum">
              <a:rPr lang="en-US" smtClean="0"/>
              <a:pPr/>
              <a:t>‹#›</a:t>
            </a:fld>
            <a:endParaRPr lang="en-US" dirty="0"/>
          </a:p>
        </p:txBody>
      </p:sp>
      <p:sp>
        <p:nvSpPr>
          <p:cNvPr id="3"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CONTROLLED UNCLASSIFIED INFORMATION (CUI)</a:t>
            </a:r>
          </a:p>
        </p:txBody>
      </p:sp>
      <p:sp>
        <p:nvSpPr>
          <p:cNvPr id="9" name="Yellow divider"/>
          <p:cNvSpPr>
            <a:spLocks noChangeShapeType="1"/>
          </p:cNvSpPr>
          <p:nvPr userDrawn="1"/>
        </p:nvSpPr>
        <p:spPr bwMode="auto">
          <a:xfrm>
            <a:off x="510372" y="4953000"/>
            <a:ext cx="11156161"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Presented By:"/>
          <p:cNvSpPr txBox="1"/>
          <p:nvPr userDrawn="1"/>
        </p:nvSpPr>
        <p:spPr>
          <a:xfrm>
            <a:off x="509588" y="4953000"/>
            <a:ext cx="2188997" cy="392251"/>
          </a:xfrm>
          <a:prstGeom prst="rect">
            <a:avLst/>
          </a:prstGeom>
          <a:noFill/>
        </p:spPr>
        <p:txBody>
          <a:bodyPr wrap="none" rtlCol="0">
            <a:noAutofit/>
          </a:bodyPr>
          <a:lstStyle/>
          <a:p>
            <a:pPr algn="l"/>
            <a:r>
              <a:rPr lang="en-US" sz="2400" dirty="0">
                <a:solidFill>
                  <a:srgbClr val="101129"/>
                </a:solidFill>
              </a:rPr>
              <a:t>Presented By:</a:t>
            </a:r>
          </a:p>
        </p:txBody>
      </p:sp>
      <p:sp>
        <p:nvSpPr>
          <p:cNvPr id="5" name="Text Placeholder 4"/>
          <p:cNvSpPr>
            <a:spLocks noGrp="1"/>
          </p:cNvSpPr>
          <p:nvPr>
            <p:ph type="body" sz="quarter" idx="12" hasCustomPrompt="1"/>
          </p:nvPr>
        </p:nvSpPr>
        <p:spPr>
          <a:xfrm>
            <a:off x="509588" y="5381743"/>
            <a:ext cx="6593341" cy="442187"/>
          </a:xfrm>
        </p:spPr>
        <p:txBody>
          <a:bodyPr>
            <a:noAutofit/>
          </a:bodyPr>
          <a:lstStyle>
            <a:lvl1pPr marL="0" indent="0" algn="l">
              <a:buFontTx/>
              <a:buNone/>
              <a:defRPr sz="2800" b="1">
                <a:solidFill>
                  <a:srgbClr val="101129"/>
                </a:solidFill>
              </a:defRPr>
            </a:lvl1pPr>
            <a:lvl2pPr marL="457200" indent="0" algn="r">
              <a:buFontTx/>
              <a:buNone/>
              <a:defRPr sz="2800" b="1">
                <a:solidFill>
                  <a:srgbClr val="101129"/>
                </a:solidFill>
              </a:defRPr>
            </a:lvl2pPr>
            <a:lvl3pPr marL="914400" indent="0" algn="r">
              <a:buFontTx/>
              <a:buNone/>
              <a:defRPr sz="2800" b="1">
                <a:solidFill>
                  <a:srgbClr val="101129"/>
                </a:solidFill>
              </a:defRPr>
            </a:lvl3pPr>
            <a:lvl4pPr marL="1371600" indent="0" algn="r">
              <a:buFontTx/>
              <a:buNone/>
              <a:defRPr sz="2800" b="1">
                <a:solidFill>
                  <a:srgbClr val="101129"/>
                </a:solidFill>
              </a:defRPr>
            </a:lvl4pPr>
            <a:lvl5pPr marL="1828800" indent="0" algn="r">
              <a:buFontTx/>
              <a:buNone/>
              <a:defRPr sz="2800" b="1">
                <a:solidFill>
                  <a:srgbClr val="101129"/>
                </a:solidFill>
              </a:defRPr>
            </a:lvl5pPr>
          </a:lstStyle>
          <a:p>
            <a:pPr lvl="0"/>
            <a:r>
              <a:rPr lang="en-US" dirty="0"/>
              <a:t>Presenter name(s)</a:t>
            </a:r>
          </a:p>
        </p:txBody>
      </p:sp>
      <p:sp>
        <p:nvSpPr>
          <p:cNvPr id="12" name="Text Placeholder 11"/>
          <p:cNvSpPr>
            <a:spLocks noGrp="1"/>
          </p:cNvSpPr>
          <p:nvPr>
            <p:ph type="body" sz="quarter" idx="13" hasCustomPrompt="1"/>
          </p:nvPr>
        </p:nvSpPr>
        <p:spPr>
          <a:xfrm>
            <a:off x="509588" y="5878513"/>
            <a:ext cx="6593341" cy="257015"/>
          </a:xfrm>
        </p:spPr>
        <p:txBody>
          <a:bodyPr>
            <a:noAutofit/>
          </a:bodyPr>
          <a:lstStyle>
            <a:lvl1pPr marL="0" indent="0" algn="l">
              <a:buFontTx/>
              <a:buNone/>
              <a:defRPr sz="1800">
                <a:solidFill>
                  <a:srgbClr val="101129"/>
                </a:solidFill>
              </a:defRPr>
            </a:lvl1pPr>
            <a:lvl2pPr marL="457200" indent="0" algn="r">
              <a:buFontTx/>
              <a:buNone/>
              <a:defRPr sz="1800">
                <a:solidFill>
                  <a:srgbClr val="101129"/>
                </a:solidFill>
              </a:defRPr>
            </a:lvl2pPr>
            <a:lvl3pPr marL="914400" indent="0" algn="r">
              <a:buFontTx/>
              <a:buNone/>
              <a:defRPr sz="1800">
                <a:solidFill>
                  <a:srgbClr val="101129"/>
                </a:solidFill>
              </a:defRPr>
            </a:lvl3pPr>
            <a:lvl4pPr marL="1371600" indent="0" algn="r">
              <a:buFontTx/>
              <a:buNone/>
              <a:defRPr sz="1800">
                <a:solidFill>
                  <a:srgbClr val="101129"/>
                </a:solidFill>
              </a:defRPr>
            </a:lvl4pPr>
            <a:lvl5pPr marL="1828800" indent="0" algn="r">
              <a:buFontTx/>
              <a:buNone/>
              <a:defRPr sz="1800">
                <a:solidFill>
                  <a:srgbClr val="101129"/>
                </a:solidFill>
              </a:defRPr>
            </a:lvl5pPr>
          </a:lstStyle>
          <a:p>
            <a:pPr lvl="0"/>
            <a:r>
              <a:rPr lang="en-US" dirty="0"/>
              <a:t>DCMA Directorate</a:t>
            </a:r>
          </a:p>
        </p:txBody>
      </p:sp>
      <p:sp>
        <p:nvSpPr>
          <p:cNvPr id="14" name="Text Placeholder 13"/>
          <p:cNvSpPr>
            <a:spLocks noGrp="1"/>
          </p:cNvSpPr>
          <p:nvPr>
            <p:ph type="body" sz="quarter" idx="14" hasCustomPrompt="1"/>
          </p:nvPr>
        </p:nvSpPr>
        <p:spPr>
          <a:xfrm>
            <a:off x="509588" y="6246813"/>
            <a:ext cx="4048125" cy="248683"/>
          </a:xfrm>
        </p:spPr>
        <p:txBody>
          <a:bodyPr>
            <a:noAutofit/>
          </a:bodyPr>
          <a:lstStyle>
            <a:lvl1pPr marL="0" indent="0" algn="l">
              <a:buFontTx/>
              <a:buNone/>
              <a:defRPr sz="1800">
                <a:solidFill>
                  <a:srgbClr val="101129"/>
                </a:solidFill>
              </a:defRPr>
            </a:lvl1pPr>
            <a:lvl2pPr marL="457200" indent="0" algn="r">
              <a:buFontTx/>
              <a:buNone/>
              <a:defRPr sz="1800">
                <a:solidFill>
                  <a:srgbClr val="101129"/>
                </a:solidFill>
              </a:defRPr>
            </a:lvl2pPr>
            <a:lvl3pPr marL="914400" indent="0" algn="r">
              <a:buFontTx/>
              <a:buNone/>
              <a:defRPr sz="1800">
                <a:solidFill>
                  <a:srgbClr val="101129"/>
                </a:solidFill>
              </a:defRPr>
            </a:lvl3pPr>
            <a:lvl4pPr marL="1371600" indent="0" algn="r">
              <a:buFontTx/>
              <a:buNone/>
              <a:defRPr sz="1800">
                <a:solidFill>
                  <a:srgbClr val="101129"/>
                </a:solidFill>
              </a:defRPr>
            </a:lvl4pPr>
            <a:lvl5pPr marL="1828800" indent="0" algn="r">
              <a:buFontTx/>
              <a:buNone/>
              <a:defRPr sz="1800">
                <a:solidFill>
                  <a:srgbClr val="101129"/>
                </a:solidFill>
              </a:defRPr>
            </a:lvl5pPr>
          </a:lstStyle>
          <a:p>
            <a:pPr lvl="0"/>
            <a:r>
              <a:rPr lang="en-US" dirty="0"/>
              <a:t>Date</a:t>
            </a:r>
          </a:p>
        </p:txBody>
      </p:sp>
      <p:sp>
        <p:nvSpPr>
          <p:cNvPr id="16" name="Text Placeholder 15"/>
          <p:cNvSpPr>
            <a:spLocks noGrp="1"/>
          </p:cNvSpPr>
          <p:nvPr>
            <p:ph type="body" sz="quarter" idx="15" hasCustomPrompt="1"/>
          </p:nvPr>
        </p:nvSpPr>
        <p:spPr>
          <a:xfrm>
            <a:off x="509588" y="3430588"/>
            <a:ext cx="11156950" cy="1522412"/>
          </a:xfrm>
        </p:spPr>
        <p:txBody>
          <a:bodyPr anchor="ctr">
            <a:noAutofit/>
          </a:bodyPr>
          <a:lstStyle>
            <a:lvl1pPr marL="0" indent="0" algn="ctr">
              <a:buFontTx/>
              <a:buNone/>
              <a:defRPr sz="4000" b="1" baseline="0">
                <a:solidFill>
                  <a:srgbClr val="101129"/>
                </a:solidFill>
              </a:defRPr>
            </a:lvl1pPr>
            <a:lvl2pPr marL="457200" indent="0" algn="ctr">
              <a:buFontTx/>
              <a:buNone/>
              <a:defRPr sz="4000" b="1">
                <a:solidFill>
                  <a:srgbClr val="101129"/>
                </a:solidFill>
              </a:defRPr>
            </a:lvl2pPr>
            <a:lvl3pPr marL="914400" indent="0" algn="ctr">
              <a:buFontTx/>
              <a:buNone/>
              <a:defRPr sz="4000" b="1">
                <a:solidFill>
                  <a:srgbClr val="101129"/>
                </a:solidFill>
              </a:defRPr>
            </a:lvl3pPr>
            <a:lvl4pPr marL="1371600" indent="0" algn="ctr">
              <a:buFontTx/>
              <a:buNone/>
              <a:defRPr sz="4000" b="1">
                <a:solidFill>
                  <a:srgbClr val="101129"/>
                </a:solidFill>
              </a:defRPr>
            </a:lvl4pPr>
            <a:lvl5pPr marL="1828800" indent="0" algn="ctr">
              <a:buFontTx/>
              <a:buNone/>
              <a:defRPr sz="4000" b="1">
                <a:solidFill>
                  <a:srgbClr val="101129"/>
                </a:solidFill>
              </a:defRPr>
            </a:lvl5pPr>
          </a:lstStyle>
          <a:p>
            <a:pPr lvl="0"/>
            <a:r>
              <a:rPr lang="en-US" dirty="0"/>
              <a:t>Click to edit presentation title</a:t>
            </a:r>
          </a:p>
        </p:txBody>
      </p:sp>
      <p:sp>
        <p:nvSpPr>
          <p:cNvPr id="13"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2" name="TextBox 1"/>
          <p:cNvSpPr txBox="1"/>
          <p:nvPr userDrawn="1"/>
        </p:nvSpPr>
        <p:spPr>
          <a:xfrm>
            <a:off x="3886085" y="6596207"/>
            <a:ext cx="4623275" cy="246221"/>
          </a:xfrm>
          <a:prstGeom prst="rect">
            <a:avLst/>
          </a:prstGeom>
          <a:noFill/>
        </p:spPr>
        <p:txBody>
          <a:bodyPr wrap="square" rtlCol="0">
            <a:spAutoFit/>
          </a:bodyPr>
          <a:lstStyle/>
          <a:p>
            <a:r>
              <a:rPr lang="en-US" sz="1000" b="1" i="0" kern="1200" dirty="0">
                <a:solidFill>
                  <a:schemeClr val="tx1"/>
                </a:solidFill>
                <a:effectLst/>
                <a:latin typeface="+mn-lt"/>
                <a:ea typeface="+mn-ea"/>
                <a:cs typeface="+mn-cs"/>
              </a:rPr>
              <a:t>DISTRIBUTION STATEMENT A. Approved for public release. Distribution is unlimited.</a:t>
            </a:r>
            <a:endParaRPr lang="en-US" sz="1000" b="1" dirty="0"/>
          </a:p>
        </p:txBody>
      </p:sp>
    </p:spTree>
    <p:extLst>
      <p:ext uri="{BB962C8B-B14F-4D97-AF65-F5344CB8AC3E}">
        <p14:creationId xmlns:p14="http://schemas.microsoft.com/office/powerpoint/2010/main" val="274444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83" y="1026866"/>
            <a:ext cx="11765879" cy="5150097"/>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9334043" y="6492875"/>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5" name="Title 2"/>
          <p:cNvSpPr txBox="1">
            <a:spLocks/>
          </p:cNvSpPr>
          <p:nvPr userDrawn="1"/>
        </p:nvSpPr>
        <p:spPr>
          <a:xfrm>
            <a:off x="4449304" y="-97974"/>
            <a:ext cx="7627939" cy="846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3000" b="1" dirty="0">
              <a:latin typeface="+mn-lt"/>
              <a:cs typeface="Calibri Light" panose="020F0302020204030204" pitchFamily="34" charset="0"/>
            </a:endParaRPr>
          </a:p>
        </p:txBody>
      </p:sp>
      <p:sp>
        <p:nvSpPr>
          <p:cNvPr id="13"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9"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CONTROLLED UNCLASSIFIED INFORMATION (CUI)</a:t>
            </a:r>
          </a:p>
        </p:txBody>
      </p:sp>
      <p:sp>
        <p:nvSpPr>
          <p:cNvPr id="11" name="Text Placeholder 2"/>
          <p:cNvSpPr>
            <a:spLocks noGrp="1"/>
          </p:cNvSpPr>
          <p:nvPr>
            <p:ph type="body" sz="quarter" idx="16" hasCustomPrompt="1"/>
          </p:nvPr>
        </p:nvSpPr>
        <p:spPr>
          <a:xfrm>
            <a:off x="4477543" y="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18898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10112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10112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6"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1"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12" name="Text Placeholder 2"/>
          <p:cNvSpPr>
            <a:spLocks noGrp="1"/>
          </p:cNvSpPr>
          <p:nvPr>
            <p:ph type="body" sz="quarter" idx="16" hasCustomPrompt="1"/>
          </p:nvPr>
        </p:nvSpPr>
        <p:spPr>
          <a:xfrm>
            <a:off x="4477543" y="-2497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349872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93913"/>
            <a:ext cx="10515600" cy="696775"/>
          </a:xfrm>
        </p:spPr>
        <p:txBody>
          <a:bodyPr/>
          <a:lstStyle>
            <a:lvl1pPr>
              <a:defRPr>
                <a:solidFill>
                  <a:srgbClr val="101129"/>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10" name="Content Placeholder 2"/>
          <p:cNvSpPr>
            <a:spLocks noGrp="1"/>
          </p:cNvSpPr>
          <p:nvPr>
            <p:ph sz="half" idx="10"/>
          </p:nvPr>
        </p:nvSpPr>
        <p:spPr>
          <a:xfrm>
            <a:off x="6172200" y="1825625"/>
            <a:ext cx="5181600" cy="4351338"/>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1"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3" name="Text Placeholder 2"/>
          <p:cNvSpPr>
            <a:spLocks noGrp="1"/>
          </p:cNvSpPr>
          <p:nvPr>
            <p:ph type="body" sz="quarter" idx="12"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14" name="Text Placeholder 2"/>
          <p:cNvSpPr>
            <a:spLocks noGrp="1"/>
          </p:cNvSpPr>
          <p:nvPr>
            <p:ph type="body" sz="quarter" idx="16" hasCustomPrompt="1"/>
          </p:nvPr>
        </p:nvSpPr>
        <p:spPr>
          <a:xfrm>
            <a:off x="4477544" y="-56446"/>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151945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44217"/>
            <a:ext cx="10515600" cy="746471"/>
          </a:xfrm>
        </p:spPr>
        <p:txBody>
          <a:bodyPr/>
          <a:lstStyle>
            <a:lvl1pPr>
              <a:defRPr>
                <a:solidFill>
                  <a:srgbClr val="101129"/>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1011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1011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Slide Number Placeholder 5"/>
          <p:cNvSpPr>
            <a:spLocks noGrp="1"/>
          </p:cNvSpPr>
          <p:nvPr>
            <p:ph type="sldNum" sz="quarter" idx="12"/>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12" name="Content Placeholder 2"/>
          <p:cNvSpPr>
            <a:spLocks noGrp="1"/>
          </p:cNvSpPr>
          <p:nvPr>
            <p:ph sz="half" idx="13"/>
          </p:nvPr>
        </p:nvSpPr>
        <p:spPr>
          <a:xfrm>
            <a:off x="838200" y="2505075"/>
            <a:ext cx="5181600" cy="3671888"/>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4"/>
          </p:nvPr>
        </p:nvSpPr>
        <p:spPr>
          <a:xfrm>
            <a:off x="6173788" y="2505075"/>
            <a:ext cx="5181600" cy="3671888"/>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6"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17" name="Text Placeholder 2"/>
          <p:cNvSpPr>
            <a:spLocks noGrp="1"/>
          </p:cNvSpPr>
          <p:nvPr>
            <p:ph type="body" sz="quarter" idx="16" hasCustomPrompt="1"/>
          </p:nvPr>
        </p:nvSpPr>
        <p:spPr>
          <a:xfrm>
            <a:off x="4477544" y="-4790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370737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21716"/>
            <a:ext cx="10515600" cy="1325563"/>
          </a:xfrm>
        </p:spPr>
        <p:txBody>
          <a:bodyPr/>
          <a:lstStyle>
            <a:lvl1pPr>
              <a:defRPr>
                <a:solidFill>
                  <a:srgbClr val="101129"/>
                </a:solidFill>
              </a:defRPr>
            </a:lvl1pPr>
          </a:lstStyle>
          <a:p>
            <a:r>
              <a:rPr lang="en-US" dirty="0"/>
              <a:t>Click to edit Master title style</a:t>
            </a:r>
          </a:p>
        </p:txBody>
      </p:sp>
      <p:sp>
        <p:nvSpPr>
          <p:cNvPr id="6"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5"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0"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11" name="Text Placeholder 2"/>
          <p:cNvSpPr>
            <a:spLocks noGrp="1"/>
          </p:cNvSpPr>
          <p:nvPr>
            <p:ph type="body" sz="quarter" idx="16" hasCustomPrompt="1"/>
          </p:nvPr>
        </p:nvSpPr>
        <p:spPr>
          <a:xfrm>
            <a:off x="4477544" y="-4790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289257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4"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9"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10" name="Text Placeholder 2"/>
          <p:cNvSpPr>
            <a:spLocks noGrp="1"/>
          </p:cNvSpPr>
          <p:nvPr>
            <p:ph type="body" sz="quarter" idx="16" hasCustomPrompt="1"/>
          </p:nvPr>
        </p:nvSpPr>
        <p:spPr>
          <a:xfrm>
            <a:off x="4477544" y="-4790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3849620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solidFill>
                  <a:srgbClr val="101129"/>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101129"/>
                </a:solidFill>
              </a:defRPr>
            </a:lvl1pPr>
            <a:lvl2pPr marL="914400" indent="-457200">
              <a:buFont typeface="Calibri" panose="020F0502020204030204" pitchFamily="34" charset="0"/>
              <a:buChar char="‐"/>
              <a:defRPr sz="2800">
                <a:solidFill>
                  <a:srgbClr val="101129"/>
                </a:solidFill>
              </a:defRPr>
            </a:lvl2pPr>
            <a:lvl3pPr>
              <a:defRPr sz="2400">
                <a:solidFill>
                  <a:srgbClr val="101129"/>
                </a:solidFill>
              </a:defRPr>
            </a:lvl3pPr>
            <a:lvl4pPr marL="1600200" indent="-228600">
              <a:buFont typeface="Calibri" panose="020F0502020204030204" pitchFamily="34" charset="0"/>
              <a:buChar char="‐"/>
              <a:defRPr sz="2000">
                <a:solidFill>
                  <a:srgbClr val="101129"/>
                </a:solidFill>
              </a:defRPr>
            </a:lvl4pPr>
            <a:lvl5pPr>
              <a:defRPr sz="2000">
                <a:solidFill>
                  <a:srgbClr val="101129"/>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10112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7"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2"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13" name="Text Placeholder 2"/>
          <p:cNvSpPr>
            <a:spLocks noGrp="1"/>
          </p:cNvSpPr>
          <p:nvPr>
            <p:ph type="body" sz="quarter" idx="16" hasCustomPrompt="1"/>
          </p:nvPr>
        </p:nvSpPr>
        <p:spPr>
          <a:xfrm>
            <a:off x="4477544" y="-4790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66981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808727" y="381001"/>
            <a:ext cx="1431199" cy="445009"/>
          </a:xfrm>
          <a:prstGeom prst="rect">
            <a:avLst/>
          </a:prstGeom>
        </p:spPr>
      </p:pic>
      <p:sp>
        <p:nvSpPr>
          <p:cNvPr id="2" name="Title 1"/>
          <p:cNvSpPr>
            <a:spLocks noGrp="1"/>
          </p:cNvSpPr>
          <p:nvPr>
            <p:ph type="title" hasCustomPrompt="1"/>
          </p:nvPr>
        </p:nvSpPr>
        <p:spPr>
          <a:xfrm>
            <a:off x="609600" y="2857500"/>
            <a:ext cx="10972800" cy="1143000"/>
          </a:xfrm>
        </p:spPr>
        <p:txBody>
          <a:bodyPr>
            <a:noAutofit/>
          </a:bodyPr>
          <a:lstStyle>
            <a:lvl1pPr algn="l">
              <a:defRPr sz="4000">
                <a:solidFill>
                  <a:schemeClr val="tx2"/>
                </a:solidFill>
              </a:defRPr>
            </a:lvl1pPr>
          </a:lstStyle>
          <a:p>
            <a:r>
              <a:rPr lang="en-US" dirty="0"/>
              <a:t>Transition Slide </a:t>
            </a:r>
            <a:br>
              <a:rPr lang="en-US" dirty="0"/>
            </a:br>
            <a:r>
              <a:rPr lang="en-US" dirty="0"/>
              <a:t>Title Here</a:t>
            </a:r>
          </a:p>
        </p:txBody>
      </p:sp>
      <p:cxnSp>
        <p:nvCxnSpPr>
          <p:cNvPr id="10" name="Straight Connector 9"/>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a:xfrm>
            <a:off x="10769600" y="6356351"/>
            <a:ext cx="812800" cy="365125"/>
          </a:xfrm>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sp>
        <p:nvSpPr>
          <p:cNvPr id="14" name="Footer Placeholder 13"/>
          <p:cNvSpPr>
            <a:spLocks noGrp="1"/>
          </p:cNvSpPr>
          <p:nvPr>
            <p:ph type="ftr" sz="quarter" idx="13"/>
          </p:nvPr>
        </p:nvSpPr>
        <p:spPr>
          <a:xfrm>
            <a:off x="2159000" y="6356351"/>
            <a:ext cx="7874000" cy="365125"/>
          </a:xfrm>
        </p:spPr>
        <p:txBody>
          <a:bodyPr/>
          <a:lstStyle/>
          <a:p>
            <a:endParaRPr lang="en-US" dirty="0"/>
          </a:p>
        </p:txBody>
      </p:sp>
    </p:spTree>
    <p:extLst>
      <p:ext uri="{BB962C8B-B14F-4D97-AF65-F5344CB8AC3E}">
        <p14:creationId xmlns:p14="http://schemas.microsoft.com/office/powerpoint/2010/main" val="1212882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33670"/>
            <a:ext cx="3932237" cy="1600200"/>
          </a:xfrm>
        </p:spPr>
        <p:txBody>
          <a:bodyPr anchor="b"/>
          <a:lstStyle>
            <a:lvl1pPr>
              <a:defRPr sz="3200">
                <a:solidFill>
                  <a:srgbClr val="101129"/>
                </a:solidFill>
              </a:defRPr>
            </a:lvl1pPr>
          </a:lstStyle>
          <a:p>
            <a:r>
              <a:rPr lang="en-US"/>
              <a:t>Click to edit Master title style</a:t>
            </a:r>
          </a:p>
        </p:txBody>
      </p:sp>
      <p:sp>
        <p:nvSpPr>
          <p:cNvPr id="3" name="Picture Placeholder 2"/>
          <p:cNvSpPr>
            <a:spLocks noGrp="1"/>
          </p:cNvSpPr>
          <p:nvPr>
            <p:ph type="pic" idx="1"/>
          </p:nvPr>
        </p:nvSpPr>
        <p:spPr>
          <a:xfrm>
            <a:off x="5183188" y="1563895"/>
            <a:ext cx="6172200" cy="4873625"/>
          </a:xfrm>
        </p:spPr>
        <p:txBody>
          <a:bodyPr/>
          <a:lstStyle>
            <a:lvl1pPr marL="0" indent="0">
              <a:buNone/>
              <a:defRPr sz="3200">
                <a:solidFill>
                  <a:srgbClr val="10112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633870"/>
            <a:ext cx="3932237" cy="3811588"/>
          </a:xfrm>
        </p:spPr>
        <p:txBody>
          <a:bodyPr/>
          <a:lstStyle>
            <a:lvl1pPr marL="0" indent="0">
              <a:buNone/>
              <a:defRPr sz="1600">
                <a:solidFill>
                  <a:srgbClr val="10112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7"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2"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13" name="Text Placeholder 2"/>
          <p:cNvSpPr>
            <a:spLocks noGrp="1"/>
          </p:cNvSpPr>
          <p:nvPr>
            <p:ph type="body" sz="quarter" idx="16" hasCustomPrompt="1"/>
          </p:nvPr>
        </p:nvSpPr>
        <p:spPr>
          <a:xfrm>
            <a:off x="4477544" y="-56446"/>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4193792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094823"/>
            <a:ext cx="10515600" cy="725072"/>
          </a:xfrm>
        </p:spPr>
        <p:txBody>
          <a:bodyPr/>
          <a:lstStyle>
            <a:lvl1pPr>
              <a:defRPr>
                <a:solidFill>
                  <a:srgbClr val="101129"/>
                </a:solidFill>
              </a:defRPr>
            </a:lvl1pPr>
          </a:lstStyle>
          <a:p>
            <a:r>
              <a:rPr lang="en-US"/>
              <a:t>Click to edit Master title style</a:t>
            </a:r>
          </a:p>
        </p:txBody>
      </p:sp>
      <p:sp>
        <p:nvSpPr>
          <p:cNvPr id="3" name="Vertical Text Placeholder 2"/>
          <p:cNvSpPr>
            <a:spLocks noGrp="1"/>
          </p:cNvSpPr>
          <p:nvPr>
            <p:ph type="body" orient="vert" idx="1"/>
          </p:nvPr>
        </p:nvSpPr>
        <p:spPr>
          <a:xfrm>
            <a:off x="838200" y="1954832"/>
            <a:ext cx="10515600" cy="3809862"/>
          </a:xfrm>
        </p:spPr>
        <p:txBody>
          <a:bodyPr vert="eaVert"/>
          <a:lstStyle>
            <a:lvl1pPr>
              <a:defRPr>
                <a:solidFill>
                  <a:srgbClr val="101129"/>
                </a:solidFill>
              </a:defRPr>
            </a:lvl1pPr>
            <a:lvl2pPr>
              <a:defRPr>
                <a:solidFill>
                  <a:srgbClr val="101129"/>
                </a:solidFill>
              </a:defRPr>
            </a:lvl2pPr>
            <a:lvl3pPr>
              <a:defRPr>
                <a:solidFill>
                  <a:srgbClr val="101129"/>
                </a:solidFill>
              </a:defRPr>
            </a:lvl3pPr>
            <a:lvl4pPr>
              <a:defRPr>
                <a:solidFill>
                  <a:srgbClr val="101129"/>
                </a:solidFill>
              </a:defRPr>
            </a:lvl4pPr>
            <a:lvl5pPr>
              <a:defRPr>
                <a:solidFill>
                  <a:srgbClr val="10112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6"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1"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12" name="Text Placeholder 2"/>
          <p:cNvSpPr>
            <a:spLocks noGrp="1"/>
          </p:cNvSpPr>
          <p:nvPr>
            <p:ph type="body" sz="quarter" idx="16" hasCustomPrompt="1"/>
          </p:nvPr>
        </p:nvSpPr>
        <p:spPr>
          <a:xfrm>
            <a:off x="4477544" y="-4790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4250682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2817"/>
            <a:ext cx="2628900" cy="5004146"/>
          </a:xfrm>
        </p:spPr>
        <p:txBody>
          <a:bodyPr vert="eaVert"/>
          <a:lstStyle>
            <a:lvl1pPr>
              <a:defRPr>
                <a:solidFill>
                  <a:srgbClr val="101129"/>
                </a:solidFill>
              </a:defRPr>
            </a:lvl1pPr>
          </a:lstStyle>
          <a:p>
            <a:r>
              <a:rPr lang="en-US"/>
              <a:t>Click to edit Master title style</a:t>
            </a:r>
          </a:p>
        </p:txBody>
      </p:sp>
      <p:sp>
        <p:nvSpPr>
          <p:cNvPr id="3" name="Vertical Text Placeholder 2"/>
          <p:cNvSpPr>
            <a:spLocks noGrp="1"/>
          </p:cNvSpPr>
          <p:nvPr>
            <p:ph type="body" orient="vert" idx="1"/>
          </p:nvPr>
        </p:nvSpPr>
        <p:spPr>
          <a:xfrm>
            <a:off x="838200" y="1172817"/>
            <a:ext cx="7734300" cy="5004146"/>
          </a:xfrm>
        </p:spPr>
        <p:txBody>
          <a:bodyPr vert="eaVert"/>
          <a:lstStyle>
            <a:lvl1pPr>
              <a:defRPr>
                <a:solidFill>
                  <a:srgbClr val="101129"/>
                </a:solidFill>
              </a:defRPr>
            </a:lvl1pPr>
            <a:lvl2pPr>
              <a:defRPr>
                <a:solidFill>
                  <a:srgbClr val="101129"/>
                </a:solidFill>
              </a:defRPr>
            </a:lvl2pPr>
            <a:lvl3pPr>
              <a:defRPr>
                <a:solidFill>
                  <a:srgbClr val="101129"/>
                </a:solidFill>
              </a:defRPr>
            </a:lvl3pPr>
            <a:lvl4pPr>
              <a:defRPr>
                <a:solidFill>
                  <a:srgbClr val="101129"/>
                </a:solidFill>
              </a:defRPr>
            </a:lvl4pPr>
            <a:lvl5pPr>
              <a:defRPr>
                <a:solidFill>
                  <a:srgbClr val="10112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6"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1"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
        <p:nvSpPr>
          <p:cNvPr id="12" name="Text Placeholder 2"/>
          <p:cNvSpPr>
            <a:spLocks noGrp="1"/>
          </p:cNvSpPr>
          <p:nvPr>
            <p:ph type="body" sz="quarter" idx="16" hasCustomPrompt="1"/>
          </p:nvPr>
        </p:nvSpPr>
        <p:spPr>
          <a:xfrm>
            <a:off x="4477544" y="-4790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400958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83" y="1026866"/>
            <a:ext cx="11765879" cy="5150097"/>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5" name="Title 2"/>
          <p:cNvSpPr txBox="1">
            <a:spLocks/>
          </p:cNvSpPr>
          <p:nvPr userDrawn="1"/>
        </p:nvSpPr>
        <p:spPr>
          <a:xfrm>
            <a:off x="4449304" y="-97974"/>
            <a:ext cx="7627939" cy="846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3000" b="1" dirty="0">
              <a:latin typeface="+mn-lt"/>
              <a:cs typeface="Calibri Light" panose="020F0302020204030204" pitchFamily="34" charset="0"/>
            </a:endParaRPr>
          </a:p>
        </p:txBody>
      </p:sp>
      <p:sp>
        <p:nvSpPr>
          <p:cNvPr id="13"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6" name="Text Placeholder 15"/>
          <p:cNvSpPr>
            <a:spLocks noGrp="1"/>
          </p:cNvSpPr>
          <p:nvPr>
            <p:ph type="body" sz="quarter" idx="11" hasCustomPrompt="1"/>
          </p:nvPr>
        </p:nvSpPr>
        <p:spPr>
          <a:xfrm>
            <a:off x="4302125" y="6372225"/>
            <a:ext cx="3530600" cy="227013"/>
          </a:xfrm>
        </p:spPr>
        <p:txBody>
          <a:bodyPr>
            <a:noAutofit/>
          </a:bodyPr>
          <a:lstStyle>
            <a:lvl1pPr marL="0" indent="0" algn="ctr">
              <a:buFontTx/>
              <a:buNone/>
              <a:defRPr sz="900">
                <a:solidFill>
                  <a:srgbClr val="FF0000"/>
                </a:solidFill>
              </a:defRPr>
            </a:lvl1pPr>
            <a:lvl2pPr marL="457200" indent="0" algn="ctr">
              <a:buFontTx/>
              <a:buNone/>
              <a:defRPr sz="900">
                <a:solidFill>
                  <a:schemeClr val="accent6">
                    <a:lumMod val="50000"/>
                  </a:schemeClr>
                </a:solidFill>
              </a:defRPr>
            </a:lvl2pPr>
            <a:lvl3pPr marL="914400" indent="0" algn="ctr">
              <a:buFontTx/>
              <a:buNone/>
              <a:defRPr sz="900">
                <a:solidFill>
                  <a:schemeClr val="accent6">
                    <a:lumMod val="50000"/>
                  </a:schemeClr>
                </a:solidFill>
              </a:defRPr>
            </a:lvl3pPr>
            <a:lvl4pPr marL="1371600" indent="0" algn="ctr">
              <a:buFontTx/>
              <a:buNone/>
              <a:defRPr sz="900">
                <a:solidFill>
                  <a:schemeClr val="accent6">
                    <a:lumMod val="50000"/>
                  </a:schemeClr>
                </a:solidFill>
              </a:defRPr>
            </a:lvl4pPr>
            <a:lvl5pPr marL="1828800" indent="0" algn="ctr">
              <a:buFontTx/>
              <a:buNone/>
              <a:defRPr sz="900">
                <a:solidFill>
                  <a:schemeClr val="accent6">
                    <a:lumMod val="50000"/>
                  </a:schemeClr>
                </a:solidFill>
              </a:defRPr>
            </a:lvl5pPr>
          </a:lstStyle>
          <a:p>
            <a:r>
              <a:rPr lang="en-US" dirty="0"/>
              <a:t>UNCLASSIFIED</a:t>
            </a:r>
          </a:p>
        </p:txBody>
      </p:sp>
      <p:sp>
        <p:nvSpPr>
          <p:cNvPr id="2" name="Text Placeholder 2">
            <a:extLst>
              <a:ext uri="{FF2B5EF4-FFF2-40B4-BE49-F238E27FC236}">
                <a16:creationId xmlns:a16="http://schemas.microsoft.com/office/drawing/2014/main" id="{3D1A1636-0C13-CC13-E49D-C856855E7205}"/>
              </a:ext>
            </a:extLst>
          </p:cNvPr>
          <p:cNvSpPr>
            <a:spLocks noGrp="1"/>
          </p:cNvSpPr>
          <p:nvPr>
            <p:ph type="body" sz="quarter" idx="16" hasCustomPrompt="1"/>
          </p:nvPr>
        </p:nvSpPr>
        <p:spPr>
          <a:xfrm>
            <a:off x="4477544" y="-4790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1063901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p:cNvSpPr>
            <a:spLocks noGrp="1"/>
          </p:cNvSpPr>
          <p:nvPr>
            <p:ph type="sldNum" sz="quarter" idx="4"/>
          </p:nvPr>
        </p:nvSpPr>
        <p:spPr>
          <a:xfrm>
            <a:off x="9207729" y="6451862"/>
            <a:ext cx="2844800" cy="365125"/>
          </a:xfrm>
          <a:prstGeom prst="rect">
            <a:avLst/>
          </a:prstGeom>
        </p:spPr>
        <p:txBody>
          <a:bodyPr vert="horz" lIns="91440" tIns="45720" rIns="91440" bIns="45720" rtlCol="0" anchor="b" anchorCtr="0"/>
          <a:lstStyle>
            <a:lvl1pPr algn="r">
              <a:defRPr sz="900">
                <a:solidFill>
                  <a:schemeClr val="accent1">
                    <a:lumMod val="50000"/>
                  </a:schemeClr>
                </a:solidFill>
              </a:defRPr>
            </a:lvl1pPr>
          </a:lstStyle>
          <a:p>
            <a:fld id="{3141E348-0F19-4CF8-94C3-9E72E53A2DBF}" type="slidenum">
              <a:rPr lang="en-US" smtClean="0"/>
              <a:pPr/>
              <a:t>‹#›</a:t>
            </a:fld>
            <a:endParaRPr lang="en-US" dirty="0"/>
          </a:p>
        </p:txBody>
      </p:sp>
      <p:sp>
        <p:nvSpPr>
          <p:cNvPr id="6" name="Text Placeholder 5"/>
          <p:cNvSpPr>
            <a:spLocks noGrp="1"/>
          </p:cNvSpPr>
          <p:nvPr>
            <p:ph type="body" sz="quarter" idx="11" hasCustomPrompt="1"/>
          </p:nvPr>
        </p:nvSpPr>
        <p:spPr>
          <a:xfrm>
            <a:off x="3657601" y="42862"/>
            <a:ext cx="8377767" cy="795338"/>
          </a:xfrm>
        </p:spPr>
        <p:txBody>
          <a:bodyPr>
            <a:normAutofit/>
          </a:bodyPr>
          <a:lstStyle>
            <a:lvl1pPr marL="0" indent="0" algn="r">
              <a:buFontTx/>
              <a:buNone/>
              <a:defRPr sz="3000" b="1" baseline="0">
                <a:solidFill>
                  <a:srgbClr val="101129"/>
                </a:solidFill>
              </a:defRPr>
            </a:lvl1pPr>
            <a:lvl2pPr marL="298927" indent="0" algn="r">
              <a:buFontTx/>
              <a:buNone/>
              <a:defRPr/>
            </a:lvl2pPr>
            <a:lvl3pPr marL="515678" indent="0" algn="r">
              <a:buFontTx/>
              <a:buNone/>
              <a:defRPr/>
            </a:lvl3pPr>
            <a:lvl4pPr marL="727666" indent="0" algn="r">
              <a:buFontTx/>
              <a:buNone/>
              <a:defRPr/>
            </a:lvl4pPr>
            <a:lvl5pPr marL="899162" indent="0" algn="r">
              <a:buFontTx/>
              <a:buNone/>
              <a:defRPr/>
            </a:lvl5pPr>
          </a:lstStyle>
          <a:p>
            <a:pPr lvl="0"/>
            <a:r>
              <a:rPr lang="en-US" dirty="0"/>
              <a:t>Insert Title Text</a:t>
            </a:r>
          </a:p>
        </p:txBody>
      </p:sp>
      <p:sp>
        <p:nvSpPr>
          <p:cNvPr id="7" name="Text Placeholder 2"/>
          <p:cNvSpPr>
            <a:spLocks noGrp="1"/>
          </p:cNvSpPr>
          <p:nvPr>
            <p:ph type="body" sz="quarter" idx="12" hasCustomPrompt="1"/>
          </p:nvPr>
        </p:nvSpPr>
        <p:spPr>
          <a:xfrm>
            <a:off x="3938059" y="6400801"/>
            <a:ext cx="4315884" cy="206375"/>
          </a:xfrm>
        </p:spPr>
        <p:txBody>
          <a:bodyPr>
            <a:noAutofit/>
          </a:bodyPr>
          <a:lstStyle>
            <a:lvl1pPr marL="0" indent="0" algn="ctr">
              <a:buFontTx/>
              <a:buNone/>
              <a:defRPr sz="900" b="1" baseline="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CONTROLLED UNCLASSIFIED INFORMATION</a:t>
            </a:r>
          </a:p>
        </p:txBody>
      </p:sp>
      <p:sp>
        <p:nvSpPr>
          <p:cNvPr id="10" name="Text Placeholder 2"/>
          <p:cNvSpPr>
            <a:spLocks noGrp="1"/>
          </p:cNvSpPr>
          <p:nvPr>
            <p:ph type="body" sz="quarter" idx="16" hasCustomPrompt="1"/>
          </p:nvPr>
        </p:nvSpPr>
        <p:spPr>
          <a:xfrm>
            <a:off x="3938059" y="0"/>
            <a:ext cx="4315884" cy="200730"/>
          </a:xfrm>
        </p:spPr>
        <p:txBody>
          <a:bodyPr>
            <a:noAutofit/>
          </a:bodyPr>
          <a:lstStyle>
            <a:lvl1pPr marL="0" indent="0" algn="ctr">
              <a:buFontTx/>
              <a:buNone/>
              <a:defRPr sz="900" b="1">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CONTROLLED UNCLASSIFIED INFORMATION</a:t>
            </a:r>
          </a:p>
        </p:txBody>
      </p:sp>
    </p:spTree>
    <p:extLst>
      <p:ext uri="{BB962C8B-B14F-4D97-AF65-F5344CB8AC3E}">
        <p14:creationId xmlns:p14="http://schemas.microsoft.com/office/powerpoint/2010/main" val="808389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7BECF9-A796-83B1-B207-67F9394150E5}"/>
              </a:ext>
            </a:extLst>
          </p:cNvPr>
          <p:cNvSpPr txBox="1"/>
          <p:nvPr userDrawn="1"/>
        </p:nvSpPr>
        <p:spPr>
          <a:xfrm>
            <a:off x="4469040" y="-1560"/>
            <a:ext cx="3248931" cy="246221"/>
          </a:xfrm>
          <a:prstGeom prst="rect">
            <a:avLst/>
          </a:prstGeom>
          <a:noFill/>
        </p:spPr>
        <p:txBody>
          <a:bodyPr wrap="square" rtlCol="0">
            <a:spAutoFit/>
          </a:bodyPr>
          <a:lstStyle/>
          <a:p>
            <a:pPr algn="ctr"/>
            <a:r>
              <a:rPr lang="en-US" sz="1000" b="1" dirty="0">
                <a:solidFill>
                  <a:srgbClr val="C00000"/>
                </a:solidFill>
                <a:latin typeface="+mn-lt"/>
              </a:rPr>
              <a:t>UNCLASSIFIED</a:t>
            </a:r>
          </a:p>
        </p:txBody>
      </p:sp>
      <p:sp>
        <p:nvSpPr>
          <p:cNvPr id="2" name="Title 1">
            <a:extLst>
              <a:ext uri="{FF2B5EF4-FFF2-40B4-BE49-F238E27FC236}">
                <a16:creationId xmlns:a16="http://schemas.microsoft.com/office/drawing/2014/main" id="{37065F10-3CA5-808C-8428-0EB6AEADBDA8}"/>
              </a:ext>
            </a:extLst>
          </p:cNvPr>
          <p:cNvSpPr>
            <a:spLocks noGrp="1"/>
          </p:cNvSpPr>
          <p:nvPr>
            <p:ph type="title" hasCustomPrompt="1"/>
          </p:nvPr>
        </p:nvSpPr>
        <p:spPr>
          <a:xfrm>
            <a:off x="1904104" y="1"/>
            <a:ext cx="10062258" cy="609266"/>
          </a:xfrm>
        </p:spPr>
        <p:txBody>
          <a:bodyPr>
            <a:normAutofit/>
          </a:bodyPr>
          <a:lstStyle>
            <a:lvl1pPr algn="r">
              <a:defRPr sz="3000" b="1">
                <a:solidFill>
                  <a:srgbClr val="101129"/>
                </a:solidFill>
                <a:latin typeface="+mn-lt"/>
              </a:defRPr>
            </a:lvl1pPr>
          </a:lstStyle>
          <a:p>
            <a:r>
              <a:rPr lang="en-US" dirty="0"/>
              <a:t>Insert Title Text</a:t>
            </a:r>
          </a:p>
        </p:txBody>
      </p:sp>
      <p:sp>
        <p:nvSpPr>
          <p:cNvPr id="3" name="Content Placeholder 2"/>
          <p:cNvSpPr>
            <a:spLocks noGrp="1"/>
          </p:cNvSpPr>
          <p:nvPr>
            <p:ph idx="1"/>
          </p:nvPr>
        </p:nvSpPr>
        <p:spPr>
          <a:xfrm>
            <a:off x="200483" y="1026866"/>
            <a:ext cx="11765879" cy="5150097"/>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marL="1143000" indent="-228600">
              <a:buFont typeface="Wingdings" panose="05000000000000000000" pitchFamily="2" charset="2"/>
              <a:buChar char="§"/>
              <a:defRPr>
                <a:solidFill>
                  <a:srgbClr val="101129"/>
                </a:solidFill>
              </a:defRPr>
            </a:lvl3pPr>
            <a:lvl4pPr marL="1600200" indent="-228600">
              <a:buFont typeface="Wingdings" panose="05000000000000000000" pitchFamily="2" charset="2"/>
              <a:buChar char="v"/>
              <a:defRPr>
                <a:solidFill>
                  <a:srgbClr val="101129"/>
                </a:solidFill>
              </a:defRPr>
            </a:lvl4pPr>
            <a:lvl5pPr marL="2057400" indent="-228600">
              <a:buFont typeface="Wingdings" panose="05000000000000000000" pitchFamily="2" charset="2"/>
              <a:buChar char="Ø"/>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412147B1-2FE1-AA96-276C-85A73F5B71C5}"/>
              </a:ext>
            </a:extLst>
          </p:cNvPr>
          <p:cNvSpPr txBox="1"/>
          <p:nvPr userDrawn="1"/>
        </p:nvSpPr>
        <p:spPr>
          <a:xfrm>
            <a:off x="4459550" y="6384433"/>
            <a:ext cx="3248931" cy="246221"/>
          </a:xfrm>
          <a:prstGeom prst="rect">
            <a:avLst/>
          </a:prstGeom>
          <a:noFill/>
        </p:spPr>
        <p:txBody>
          <a:bodyPr wrap="square" rtlCol="0">
            <a:spAutoFit/>
          </a:bodyPr>
          <a:lstStyle/>
          <a:p>
            <a:pPr algn="ctr"/>
            <a:r>
              <a:rPr lang="en-US" sz="1000" b="1" dirty="0">
                <a:solidFill>
                  <a:srgbClr val="C00000"/>
                </a:solidFill>
                <a:latin typeface="+mn-lt"/>
              </a:rPr>
              <a:t>UNCLASSIFIED</a:t>
            </a:r>
          </a:p>
        </p:txBody>
      </p:sp>
      <p:sp>
        <p:nvSpPr>
          <p:cNvPr id="4" name="Text Placeholder 3">
            <a:extLst>
              <a:ext uri="{FF2B5EF4-FFF2-40B4-BE49-F238E27FC236}">
                <a16:creationId xmlns:a16="http://schemas.microsoft.com/office/drawing/2014/main" id="{695FB790-89FC-1FF1-B451-2BD7B9FB372A}"/>
              </a:ext>
            </a:extLst>
          </p:cNvPr>
          <p:cNvSpPr>
            <a:spLocks noGrp="1"/>
          </p:cNvSpPr>
          <p:nvPr>
            <p:ph type="body" sz="quarter" idx="17" hasCustomPrompt="1"/>
          </p:nvPr>
        </p:nvSpPr>
        <p:spPr>
          <a:xfrm>
            <a:off x="132519" y="6594563"/>
            <a:ext cx="3380917" cy="187614"/>
          </a:xfrm>
        </p:spPr>
        <p:txBody>
          <a:bodyPr>
            <a:noAutofit/>
          </a:bodyPr>
          <a:lstStyle>
            <a:lvl1pPr marL="0" indent="0" algn="l">
              <a:buNone/>
              <a:defRPr sz="800"/>
            </a:lvl1pPr>
          </a:lstStyle>
          <a:p>
            <a:pPr lvl="0"/>
            <a:r>
              <a:rPr lang="en-US" dirty="0"/>
              <a:t>Creation Date / Title &amp; Version # / Source (ex. 20240504 / POM Brief v3 / FB)</a:t>
            </a:r>
          </a:p>
        </p:txBody>
      </p:sp>
      <p:sp>
        <p:nvSpPr>
          <p:cNvPr id="10"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Tree>
    <p:extLst>
      <p:ext uri="{BB962C8B-B14F-4D97-AF65-F5344CB8AC3E}">
        <p14:creationId xmlns:p14="http://schemas.microsoft.com/office/powerpoint/2010/main" val="1956103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4"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9"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CUI</a:t>
            </a:r>
          </a:p>
        </p:txBody>
      </p:sp>
      <p:sp>
        <p:nvSpPr>
          <p:cNvPr id="10"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CUI</a:t>
            </a:r>
          </a:p>
        </p:txBody>
      </p:sp>
      <p:sp>
        <p:nvSpPr>
          <p:cNvPr id="2" name="Text Placeholder 3">
            <a:extLst>
              <a:ext uri="{FF2B5EF4-FFF2-40B4-BE49-F238E27FC236}">
                <a16:creationId xmlns:a16="http://schemas.microsoft.com/office/drawing/2014/main" id="{26AFC7EF-2918-853B-2546-1AAA13D9FE1B}"/>
              </a:ext>
            </a:extLst>
          </p:cNvPr>
          <p:cNvSpPr>
            <a:spLocks noGrp="1"/>
          </p:cNvSpPr>
          <p:nvPr>
            <p:ph type="body" sz="quarter" idx="17" hasCustomPrompt="1"/>
          </p:nvPr>
        </p:nvSpPr>
        <p:spPr>
          <a:xfrm>
            <a:off x="132519" y="6594563"/>
            <a:ext cx="3380917" cy="187614"/>
          </a:xfrm>
        </p:spPr>
        <p:txBody>
          <a:bodyPr>
            <a:noAutofit/>
          </a:bodyPr>
          <a:lstStyle>
            <a:lvl1pPr marL="0" indent="0" algn="l">
              <a:buNone/>
              <a:defRPr sz="800"/>
            </a:lvl1pPr>
          </a:lstStyle>
          <a:p>
            <a:pPr lvl="0"/>
            <a:r>
              <a:rPr lang="en-US" dirty="0"/>
              <a:t>Creation Date / Title &amp; Version # / Source (ex. 20240504 / POM Brief v3 / FB)</a:t>
            </a:r>
          </a:p>
        </p:txBody>
      </p:sp>
    </p:spTree>
    <p:extLst>
      <p:ext uri="{BB962C8B-B14F-4D97-AF65-F5344CB8AC3E}">
        <p14:creationId xmlns:p14="http://schemas.microsoft.com/office/powerpoint/2010/main" val="298605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lvl1pPr>
              <a:defRPr>
                <a:latin typeface="Arial" panose="020B0604020202020204" pitchFamily="34" charset="0"/>
                <a:cs typeface="Arial" panose="020B0604020202020204" pitchFamily="34" charset="0"/>
              </a:defRPr>
            </a:lvl1pPr>
          </a:lstStyle>
          <a:p>
            <a:r>
              <a:rPr lang="en-US" dirty="0"/>
              <a:t>STAA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8" name="Straight Connector 7"/>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2"/>
          <p:cNvSpPr>
            <a:spLocks noGrp="1"/>
          </p:cNvSpPr>
          <p:nvPr>
            <p:ph type="sldNum" sz="quarter" idx="12"/>
          </p:nvPr>
        </p:nvSpPr>
        <p:spPr>
          <a:xfrm>
            <a:off x="10769600" y="6356351"/>
            <a:ext cx="812800" cy="365125"/>
          </a:xfrm>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sp>
        <p:nvSpPr>
          <p:cNvPr id="17" name="Content Placeholder 16"/>
          <p:cNvSpPr>
            <a:spLocks noGrp="1"/>
          </p:cNvSpPr>
          <p:nvPr>
            <p:ph sz="quarter" idx="13"/>
          </p:nvPr>
        </p:nvSpPr>
        <p:spPr>
          <a:xfrm>
            <a:off x="609600" y="1371600"/>
            <a:ext cx="109728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sp>
        <p:nvSpPr>
          <p:cNvPr id="2" name="Title 1"/>
          <p:cNvSpPr>
            <a:spLocks noGrp="1"/>
          </p:cNvSpPr>
          <p:nvPr>
            <p:ph type="title"/>
          </p:nvPr>
        </p:nvSpPr>
        <p:spPr>
          <a:xfrm>
            <a:off x="609600" y="457201"/>
            <a:ext cx="10972800" cy="533219"/>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58744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380"/>
            <a:ext cx="10972800" cy="533220"/>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9" name="Straight Connector 8"/>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cxnSp>
        <p:nvCxnSpPr>
          <p:cNvPr id="11" name="Straight Connector 10"/>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17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382"/>
            <a:ext cx="10972800" cy="533219"/>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11" name="Straight Connector 10"/>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cxnSp>
        <p:nvCxnSpPr>
          <p:cNvPr id="13" name="Straight Connector 12"/>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56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533219"/>
          </a:xfrm>
        </p:spPr>
        <p:txBody>
          <a:bodyPr>
            <a:normAutofit/>
          </a:bodyPr>
          <a:lstStyle>
            <a:lvl1pPr>
              <a:defRPr sz="3600"/>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cxnSp>
        <p:nvCxnSpPr>
          <p:cNvPr id="6" name="Straight Connector 5"/>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8" name="Straight Connector 7"/>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spTree>
    <p:extLst>
      <p:ext uri="{BB962C8B-B14F-4D97-AF65-F5344CB8AC3E}">
        <p14:creationId xmlns:p14="http://schemas.microsoft.com/office/powerpoint/2010/main" val="411859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cxnSp>
        <p:nvCxnSpPr>
          <p:cNvPr id="5" name="Straight Connector 4"/>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54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1371601"/>
            <a:ext cx="6604000" cy="4800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cxnSp>
        <p:nvCxnSpPr>
          <p:cNvPr id="8" name="Straight Connector 7"/>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
          </p:nvPr>
        </p:nvSpPr>
        <p:spPr>
          <a:xfrm>
            <a:off x="7416800" y="1371600"/>
            <a:ext cx="4470400" cy="4800600"/>
          </a:xfrm>
          <a:ln>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txBox="1">
            <a:spLocks/>
          </p:cNvSpPr>
          <p:nvPr userDrawn="1"/>
        </p:nvSpPr>
        <p:spPr>
          <a:xfrm>
            <a:off x="609600" y="457201"/>
            <a:ext cx="10972800" cy="53321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3600"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12" name="Straight Connector 11"/>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spTree>
    <p:extLst>
      <p:ext uri="{BB962C8B-B14F-4D97-AF65-F5344CB8AC3E}">
        <p14:creationId xmlns:p14="http://schemas.microsoft.com/office/powerpoint/2010/main" val="73176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52059" y="1295400"/>
            <a:ext cx="8887883" cy="3962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25600" y="5367338"/>
            <a:ext cx="8940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cxnSp>
        <p:nvCxnSpPr>
          <p:cNvPr id="8" name="Straight Connector 7"/>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userDrawn="1"/>
        </p:nvSpPr>
        <p:spPr>
          <a:xfrm>
            <a:off x="609600" y="457201"/>
            <a:ext cx="10972800" cy="53321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3600"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11" name="Straight Connector 10"/>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spTree>
    <p:extLst>
      <p:ext uri="{BB962C8B-B14F-4D97-AF65-F5344CB8AC3E}">
        <p14:creationId xmlns:p14="http://schemas.microsoft.com/office/powerpoint/2010/main" val="392679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94000" y="6356351"/>
            <a:ext cx="660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69600" y="6356351"/>
            <a:ext cx="812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E162-ADCE-4551-B00D-71B2CAEB0A3C}" type="slidenum">
              <a:rPr lang="en-US" smtClean="0"/>
              <a:t>‹#›</a:t>
            </a:fld>
            <a:endParaRPr lang="en-US" dirty="0"/>
          </a:p>
        </p:txBody>
      </p:sp>
    </p:spTree>
    <p:extLst>
      <p:ext uri="{BB962C8B-B14F-4D97-AF65-F5344CB8AC3E}">
        <p14:creationId xmlns:p14="http://schemas.microsoft.com/office/powerpoint/2010/main" val="235877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97354-D349-4EE6-9E58-11497DD24CC1}" type="datetime1">
              <a:rPr lang="en-US" smtClean="0"/>
              <a:t>1/17/2025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1898" y="0"/>
            <a:ext cx="12220723" cy="6856880"/>
          </a:xfrm>
          <a:prstGeom prst="rect">
            <a:avLst/>
          </a:prstGeom>
        </p:spPr>
      </p:pic>
      <p:sp>
        <p:nvSpPr>
          <p:cNvPr id="6"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rgbClr val="101129"/>
                </a:solidFill>
              </a:defRPr>
            </a:lvl1pPr>
          </a:lstStyle>
          <a:p>
            <a:fld id="{2820A522-6B54-4D34-AC86-31513DF2172F}" type="slidenum">
              <a:rPr lang="en-US" smtClean="0"/>
              <a:pPr/>
              <a:t>‹#›</a:t>
            </a:fld>
            <a:endParaRPr lang="en-US" dirty="0"/>
          </a:p>
        </p:txBody>
      </p:sp>
      <p:sp>
        <p:nvSpPr>
          <p:cNvPr id="11" name="Title 2"/>
          <p:cNvSpPr txBox="1">
            <a:spLocks/>
          </p:cNvSpPr>
          <p:nvPr userDrawn="1"/>
        </p:nvSpPr>
        <p:spPr>
          <a:xfrm>
            <a:off x="4449304" y="7238"/>
            <a:ext cx="7627939" cy="6357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3000" b="1" dirty="0">
              <a:latin typeface="+mn-lt"/>
              <a:cs typeface="Calibri Light" panose="020F0302020204030204" pitchFamily="34" charset="0"/>
            </a:endParaRPr>
          </a:p>
        </p:txBody>
      </p:sp>
      <p:sp>
        <p:nvSpPr>
          <p:cNvPr id="9" name="TextBox 8"/>
          <p:cNvSpPr txBox="1"/>
          <p:nvPr userDrawn="1"/>
        </p:nvSpPr>
        <p:spPr>
          <a:xfrm>
            <a:off x="3928814" y="6572039"/>
            <a:ext cx="4623275" cy="246221"/>
          </a:xfrm>
          <a:prstGeom prst="rect">
            <a:avLst/>
          </a:prstGeom>
          <a:noFill/>
        </p:spPr>
        <p:txBody>
          <a:bodyPr wrap="square" rtlCol="0">
            <a:spAutoFit/>
          </a:bodyPr>
          <a:lstStyle/>
          <a:p>
            <a:r>
              <a:rPr lang="en-US" sz="1000" b="1" i="0" kern="1200" dirty="0">
                <a:solidFill>
                  <a:schemeClr val="tx1"/>
                </a:solidFill>
                <a:effectLst/>
                <a:latin typeface="+mn-lt"/>
                <a:ea typeface="+mn-ea"/>
                <a:cs typeface="+mn-cs"/>
              </a:rPr>
              <a:t>DISTRIBUTION STATEMENT A. Approved for public release. Distribution is unlimited.</a:t>
            </a:r>
            <a:endParaRPr lang="en-US" sz="1000" b="1" dirty="0"/>
          </a:p>
        </p:txBody>
      </p:sp>
    </p:spTree>
    <p:extLst>
      <p:ext uri="{BB962C8B-B14F-4D97-AF65-F5344CB8AC3E}">
        <p14:creationId xmlns:p14="http://schemas.microsoft.com/office/powerpoint/2010/main" val="2107788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hyperlink" Target="https://www.dcma.mil/HQ/EVMS/"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s://www.pdrep.csd.disa.mil/pdrep_files/documents/pdf/NAVSOP3683D.pdf" TargetMode="External"/><Relationship Id="rId4" Type="http://schemas.openxmlformats.org/officeDocument/2006/relationships/hyperlink" Target="https://www.pdrep.csd.disa.mil/pdrep_files/documents/pdf/SECNAVINST4855_3D.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www.dcma.mil/HQ/EVM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mailto:dcma.gregg-adams.candp-cmd.mbx.dcma-evms-group@mail.mil"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leejt1@gao.gov" TargetMode="External"/><Relationship Id="rId2" Type="http://schemas.openxmlformats.org/officeDocument/2006/relationships/hyperlink" Target="mailto:donna.g.holden2.civ@mail.mi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01B61FF-FC7C-9626-9EC8-19BEFD77C245}"/>
              </a:ext>
            </a:extLst>
          </p:cNvPr>
          <p:cNvSpPr>
            <a:spLocks noGrp="1"/>
          </p:cNvSpPr>
          <p:nvPr>
            <p:ph type="ctrTitle"/>
          </p:nvPr>
        </p:nvSpPr>
        <p:spPr>
          <a:xfrm>
            <a:off x="228600" y="1066800"/>
            <a:ext cx="5638800" cy="1905000"/>
          </a:xfrm>
        </p:spPr>
        <p:txBody>
          <a:bodyPr>
            <a:normAutofit/>
          </a:bodyPr>
          <a:lstStyle/>
          <a:p>
            <a:r>
              <a:rPr lang="en-US" sz="3200" b="1" dirty="0">
                <a:latin typeface="Bierstadt" panose="020B0004020202020204" pitchFamily="34" charset="0"/>
              </a:rPr>
              <a:t>Comparing GAO and DCMA Schedule Assessments</a:t>
            </a:r>
          </a:p>
        </p:txBody>
      </p:sp>
      <p:sp>
        <p:nvSpPr>
          <p:cNvPr id="11" name="Subtitle 3">
            <a:extLst>
              <a:ext uri="{FF2B5EF4-FFF2-40B4-BE49-F238E27FC236}">
                <a16:creationId xmlns:a16="http://schemas.microsoft.com/office/drawing/2014/main" id="{8A40E997-A2A1-0AD1-6A2E-B6FF98F94FD0}"/>
              </a:ext>
            </a:extLst>
          </p:cNvPr>
          <p:cNvSpPr>
            <a:spLocks noGrp="1"/>
          </p:cNvSpPr>
          <p:nvPr>
            <p:ph type="subTitle" idx="1"/>
          </p:nvPr>
        </p:nvSpPr>
        <p:spPr>
          <a:xfrm>
            <a:off x="381000" y="2960558"/>
            <a:ext cx="4648200" cy="1219200"/>
          </a:xfrm>
        </p:spPr>
        <p:txBody>
          <a:bodyPr>
            <a:noAutofit/>
          </a:bodyPr>
          <a:lstStyle/>
          <a:p>
            <a:pPr>
              <a:lnSpc>
                <a:spcPct val="120000"/>
              </a:lnSpc>
            </a:pPr>
            <a:r>
              <a:rPr lang="en-US" sz="2000" dirty="0">
                <a:latin typeface="Bierstadt" panose="020B0004020202020204" pitchFamily="34" charset="0"/>
              </a:rPr>
              <a:t>Presentation to the Construction CPM Conference, January 2025</a:t>
            </a:r>
          </a:p>
          <a:p>
            <a:pPr>
              <a:lnSpc>
                <a:spcPct val="120000"/>
              </a:lnSpc>
            </a:pPr>
            <a:endParaRPr lang="en-US" sz="2000" dirty="0">
              <a:latin typeface="Bierstadt" panose="020B0004020202020204" pitchFamily="34" charset="0"/>
            </a:endParaRPr>
          </a:p>
          <a:p>
            <a:pPr>
              <a:lnSpc>
                <a:spcPct val="120000"/>
              </a:lnSpc>
            </a:pPr>
            <a:endParaRPr lang="en-US" sz="2000" dirty="0">
              <a:latin typeface="Bierstadt" panose="020B0004020202020204" pitchFamily="34" charset="0"/>
            </a:endParaRPr>
          </a:p>
        </p:txBody>
      </p:sp>
      <p:graphicFrame>
        <p:nvGraphicFramePr>
          <p:cNvPr id="12" name="Table 12">
            <a:extLst>
              <a:ext uri="{FF2B5EF4-FFF2-40B4-BE49-F238E27FC236}">
                <a16:creationId xmlns:a16="http://schemas.microsoft.com/office/drawing/2014/main" id="{3F56ACFD-5F27-28CB-29D2-F590306458B1}"/>
              </a:ext>
            </a:extLst>
          </p:cNvPr>
          <p:cNvGraphicFramePr>
            <a:graphicFrameLocks noGrp="1"/>
          </p:cNvGraphicFramePr>
          <p:nvPr>
            <p:extLst>
              <p:ext uri="{D42A27DB-BD31-4B8C-83A1-F6EECF244321}">
                <p14:modId xmlns:p14="http://schemas.microsoft.com/office/powerpoint/2010/main" val="1260282288"/>
              </p:ext>
            </p:extLst>
          </p:nvPr>
        </p:nvGraphicFramePr>
        <p:xfrm>
          <a:off x="0" y="4572000"/>
          <a:ext cx="12192000" cy="157276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122481421"/>
                    </a:ext>
                  </a:extLst>
                </a:gridCol>
                <a:gridCol w="6096000">
                  <a:extLst>
                    <a:ext uri="{9D8B030D-6E8A-4147-A177-3AD203B41FA5}">
                      <a16:colId xmlns:a16="http://schemas.microsoft.com/office/drawing/2014/main" val="657556100"/>
                    </a:ext>
                  </a:extLst>
                </a:gridCol>
              </a:tblGrid>
              <a:tr h="370840">
                <a:tc>
                  <a:txBody>
                    <a:bodyPr/>
                    <a:lstStyle/>
                    <a:p>
                      <a:pPr>
                        <a:lnSpc>
                          <a:spcPct val="120000"/>
                        </a:lnSpc>
                      </a:pPr>
                      <a:r>
                        <a:rPr lang="en-US" sz="1800" b="0" dirty="0">
                          <a:solidFill>
                            <a:schemeClr val="bg1">
                              <a:lumMod val="50000"/>
                            </a:schemeClr>
                          </a:solidFill>
                        </a:rPr>
                        <a:t>Jason T Lee</a:t>
                      </a:r>
                    </a:p>
                    <a:p>
                      <a:pPr>
                        <a:lnSpc>
                          <a:spcPct val="120000"/>
                        </a:lnSpc>
                      </a:pPr>
                      <a:r>
                        <a:rPr lang="en-US" sz="1600" b="0" dirty="0">
                          <a:solidFill>
                            <a:schemeClr val="bg1">
                              <a:lumMod val="50000"/>
                            </a:schemeClr>
                          </a:solidFill>
                        </a:rPr>
                        <a:t>Assistant Director</a:t>
                      </a:r>
                    </a:p>
                    <a:p>
                      <a:pPr>
                        <a:lnSpc>
                          <a:spcPct val="120000"/>
                        </a:lnSpc>
                      </a:pPr>
                      <a:r>
                        <a:rPr lang="en-US" sz="1600" b="0" dirty="0">
                          <a:solidFill>
                            <a:schemeClr val="bg1">
                              <a:lumMod val="50000"/>
                            </a:schemeClr>
                          </a:solidFill>
                        </a:rPr>
                        <a:t>Science, Technology Assessment, and Analytics</a:t>
                      </a:r>
                    </a:p>
                    <a:p>
                      <a:pPr>
                        <a:lnSpc>
                          <a:spcPct val="120000"/>
                        </a:lnSpc>
                      </a:pPr>
                      <a:r>
                        <a:rPr lang="en-US" sz="1600" b="0" dirty="0">
                          <a:solidFill>
                            <a:schemeClr val="bg1">
                              <a:lumMod val="50000"/>
                            </a:schemeClr>
                          </a:solidFill>
                        </a:rPr>
                        <a:t>U.S. GAO</a:t>
                      </a:r>
                    </a:p>
                    <a:p>
                      <a:endParaRPr lang="en-US" b="0" dirty="0">
                        <a:solidFill>
                          <a:schemeClr val="bg1">
                            <a:lumMod val="50000"/>
                          </a:schemeClr>
                        </a:solidFill>
                      </a:endParaRPr>
                    </a:p>
                  </a:txBody>
                  <a:tcPr>
                    <a:solidFill>
                      <a:schemeClr val="bg1"/>
                    </a:solidFill>
                  </a:tcPr>
                </a:tc>
                <a:tc>
                  <a:txBody>
                    <a:bodyPr/>
                    <a:lstStyle/>
                    <a:p>
                      <a:pPr>
                        <a:lnSpc>
                          <a:spcPct val="120000"/>
                        </a:lnSpc>
                      </a:pPr>
                      <a:r>
                        <a:rPr lang="en-US" sz="1800" b="0" dirty="0">
                          <a:solidFill>
                            <a:schemeClr val="bg1">
                              <a:lumMod val="50000"/>
                            </a:schemeClr>
                          </a:solidFill>
                        </a:rPr>
                        <a:t>Lucinda Smith</a:t>
                      </a:r>
                    </a:p>
                    <a:p>
                      <a:pPr>
                        <a:lnSpc>
                          <a:spcPct val="120000"/>
                        </a:lnSpc>
                      </a:pPr>
                      <a:r>
                        <a:rPr lang="en-US" sz="1600" b="0" dirty="0">
                          <a:solidFill>
                            <a:schemeClr val="bg1">
                              <a:lumMod val="50000"/>
                            </a:schemeClr>
                          </a:solidFill>
                        </a:rPr>
                        <a:t>Earned Value Management System Center</a:t>
                      </a:r>
                    </a:p>
                    <a:p>
                      <a:pPr>
                        <a:lnSpc>
                          <a:spcPct val="120000"/>
                        </a:lnSpc>
                      </a:pPr>
                      <a:r>
                        <a:rPr lang="en-US" sz="1600" b="0" dirty="0">
                          <a:solidFill>
                            <a:schemeClr val="bg1">
                              <a:lumMod val="50000"/>
                            </a:schemeClr>
                          </a:solidFill>
                        </a:rPr>
                        <a:t>Defense Contract Management Agency</a:t>
                      </a:r>
                    </a:p>
                    <a:p>
                      <a:endParaRPr lang="en-US" b="0" dirty="0">
                        <a:solidFill>
                          <a:schemeClr val="bg1">
                            <a:lumMod val="50000"/>
                          </a:schemeClr>
                        </a:solidFill>
                      </a:endParaRPr>
                    </a:p>
                  </a:txBody>
                  <a:tcPr>
                    <a:solidFill>
                      <a:schemeClr val="bg1"/>
                    </a:solidFill>
                  </a:tcPr>
                </a:tc>
                <a:extLst>
                  <a:ext uri="{0D108BD9-81ED-4DB2-BD59-A6C34878D82A}">
                    <a16:rowId xmlns:a16="http://schemas.microsoft.com/office/drawing/2014/main" val="1503464800"/>
                  </a:ext>
                </a:extLst>
              </a:tr>
            </a:tbl>
          </a:graphicData>
        </a:graphic>
      </p:graphicFrame>
    </p:spTree>
    <p:extLst>
      <p:ext uri="{BB962C8B-B14F-4D97-AF65-F5344CB8AC3E}">
        <p14:creationId xmlns:p14="http://schemas.microsoft.com/office/powerpoint/2010/main" val="151379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9E034B-D308-5980-5711-307C63D78A39}"/>
              </a:ext>
            </a:extLst>
          </p:cNvPr>
          <p:cNvSpPr>
            <a:spLocks noGrp="1"/>
          </p:cNvSpPr>
          <p:nvPr>
            <p:ph type="body" sz="quarter" idx="16"/>
          </p:nvPr>
        </p:nvSpPr>
        <p:spPr/>
        <p:txBody>
          <a:bodyPr/>
          <a:lstStyle/>
          <a:p>
            <a:r>
              <a:rPr kumimoji="0" lang="en-US" sz="10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a:p>
            <a:endParaRPr lang="en-US" dirty="0"/>
          </a:p>
        </p:txBody>
      </p:sp>
      <p:sp>
        <p:nvSpPr>
          <p:cNvPr id="3" name="Text Placeholder 2">
            <a:extLst>
              <a:ext uri="{FF2B5EF4-FFF2-40B4-BE49-F238E27FC236}">
                <a16:creationId xmlns:a16="http://schemas.microsoft.com/office/drawing/2014/main" id="{D83A7835-1606-DE74-5341-4E822B958D9E}"/>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101129"/>
                </a:solidFill>
                <a:effectLst/>
                <a:uLnTx/>
                <a:uFillTx/>
                <a:latin typeface="+mn-lt"/>
                <a:ea typeface="+mn-ea"/>
                <a:cs typeface="+mn-cs"/>
              </a:rPr>
              <a:t>DCMA Cost and Pricing Command</a:t>
            </a:r>
          </a:p>
        </p:txBody>
      </p:sp>
      <p:cxnSp>
        <p:nvCxnSpPr>
          <p:cNvPr id="7" name="Straight Connector 6">
            <a:extLst>
              <a:ext uri="{FF2B5EF4-FFF2-40B4-BE49-F238E27FC236}">
                <a16:creationId xmlns:a16="http://schemas.microsoft.com/office/drawing/2014/main" id="{F5E1014F-F4D9-33FE-B010-C635F277E67A}"/>
              </a:ext>
              <a:ext uri="{C183D7F6-B498-43B3-948B-1728B52AA6E4}">
                <adec:decorative xmlns:adec="http://schemas.microsoft.com/office/drawing/2017/decorative" val="1"/>
              </a:ext>
            </a:extLst>
          </p:cNvPr>
          <p:cNvCxnSpPr>
            <a:endCxn id="8" idx="1"/>
          </p:cNvCxnSpPr>
          <p:nvPr/>
        </p:nvCxnSpPr>
        <p:spPr>
          <a:xfrm flipV="1">
            <a:off x="2775023" y="1922027"/>
            <a:ext cx="710347" cy="10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C37CB7C-52AC-5AFB-7541-79CC2B215287}"/>
              </a:ext>
              <a:ext uri="{C183D7F6-B498-43B3-948B-1728B52AA6E4}">
                <adec:decorative xmlns:adec="http://schemas.microsoft.com/office/drawing/2017/decorative" val="1"/>
              </a:ext>
            </a:extLst>
          </p:cNvPr>
          <p:cNvSpPr>
            <a:spLocks noChangeArrowheads="1"/>
          </p:cNvSpPr>
          <p:nvPr/>
        </p:nvSpPr>
        <p:spPr bwMode="auto">
          <a:xfrm>
            <a:off x="3485370" y="1144281"/>
            <a:ext cx="5221259" cy="1555491"/>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cxnSp>
        <p:nvCxnSpPr>
          <p:cNvPr id="9" name="Straight Connector 8">
            <a:extLst>
              <a:ext uri="{FF2B5EF4-FFF2-40B4-BE49-F238E27FC236}">
                <a16:creationId xmlns:a16="http://schemas.microsoft.com/office/drawing/2014/main" id="{EF34941E-4C92-A2E4-2D31-AA3C0C8C7E52}"/>
              </a:ext>
              <a:ext uri="{C183D7F6-B498-43B3-948B-1728B52AA6E4}">
                <adec:decorative xmlns:adec="http://schemas.microsoft.com/office/drawing/2017/decorative" val="1"/>
              </a:ext>
            </a:extLst>
          </p:cNvPr>
          <p:cNvCxnSpPr>
            <a:cxnSpLocks/>
            <a:endCxn id="12" idx="0"/>
          </p:cNvCxnSpPr>
          <p:nvPr/>
        </p:nvCxnSpPr>
        <p:spPr>
          <a:xfrm>
            <a:off x="927380" y="3184235"/>
            <a:ext cx="0" cy="519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D9EBE3-B84B-A1D8-8912-A4CC45CB7EC2}"/>
              </a:ext>
              <a:ext uri="{C183D7F6-B498-43B3-948B-1728B52AA6E4}">
                <adec:decorative xmlns:adec="http://schemas.microsoft.com/office/drawing/2017/decorative" val="1"/>
              </a:ext>
            </a:extLst>
          </p:cNvPr>
          <p:cNvCxnSpPr>
            <a:cxnSpLocks/>
          </p:cNvCxnSpPr>
          <p:nvPr/>
        </p:nvCxnSpPr>
        <p:spPr>
          <a:xfrm>
            <a:off x="927380" y="3200579"/>
            <a:ext cx="102044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792241-2275-FD13-B723-3614D8DB9372}"/>
              </a:ext>
              <a:ext uri="{C183D7F6-B498-43B3-948B-1728B52AA6E4}">
                <adec:decorative xmlns:adec="http://schemas.microsoft.com/office/drawing/2017/decorative" val="1"/>
              </a:ext>
            </a:extLst>
          </p:cNvPr>
          <p:cNvCxnSpPr/>
          <p:nvPr/>
        </p:nvCxnSpPr>
        <p:spPr>
          <a:xfrm>
            <a:off x="11131826" y="3184235"/>
            <a:ext cx="0" cy="489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C20A623-DDEB-99B3-D077-99427091D159}"/>
              </a:ext>
            </a:extLst>
          </p:cNvPr>
          <p:cNvSpPr>
            <a:spLocks noChangeArrowheads="1"/>
          </p:cNvSpPr>
          <p:nvPr/>
        </p:nvSpPr>
        <p:spPr bwMode="auto">
          <a:xfrm>
            <a:off x="300029" y="1568483"/>
            <a:ext cx="2482660" cy="741625"/>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B Group (DCMAP-B)</a:t>
            </a: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Tools and Analysis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03047357 DIRECTOR SHANI MACK</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graphicFrame>
        <p:nvGraphicFramePr>
          <p:cNvPr id="28" name="Table 27">
            <a:extLst>
              <a:ext uri="{FF2B5EF4-FFF2-40B4-BE49-F238E27FC236}">
                <a16:creationId xmlns:a16="http://schemas.microsoft.com/office/drawing/2014/main" id="{B8D3C86E-2713-5F6D-7BFD-E9782486BEA5}"/>
              </a:ext>
            </a:extLst>
          </p:cNvPr>
          <p:cNvGraphicFramePr>
            <a:graphicFrameLocks noGrp="1"/>
          </p:cNvGraphicFramePr>
          <p:nvPr/>
        </p:nvGraphicFramePr>
        <p:xfrm>
          <a:off x="3961456" y="1533445"/>
          <a:ext cx="4013200" cy="609600"/>
        </p:xfrm>
        <a:graphic>
          <a:graphicData uri="http://schemas.openxmlformats.org/drawingml/2006/table">
            <a:tbl>
              <a:tblPr firstRow="1">
                <a:tableStyleId>{5C22544A-7EE6-4342-B048-85BDC9FD1C3A}</a:tableStyleId>
              </a:tblPr>
              <a:tblGrid>
                <a:gridCol w="558800">
                  <a:extLst>
                    <a:ext uri="{9D8B030D-6E8A-4147-A177-3AD203B41FA5}">
                      <a16:colId xmlns:a16="http://schemas.microsoft.com/office/drawing/2014/main" val="3047271882"/>
                    </a:ext>
                  </a:extLst>
                </a:gridCol>
                <a:gridCol w="1447800">
                  <a:extLst>
                    <a:ext uri="{9D8B030D-6E8A-4147-A177-3AD203B41FA5}">
                      <a16:colId xmlns:a16="http://schemas.microsoft.com/office/drawing/2014/main" val="2568847446"/>
                    </a:ext>
                  </a:extLst>
                </a:gridCol>
                <a:gridCol w="109371">
                  <a:extLst>
                    <a:ext uri="{9D8B030D-6E8A-4147-A177-3AD203B41FA5}">
                      <a16:colId xmlns:a16="http://schemas.microsoft.com/office/drawing/2014/main" val="3370818045"/>
                    </a:ext>
                  </a:extLst>
                </a:gridCol>
                <a:gridCol w="157329">
                  <a:extLst>
                    <a:ext uri="{9D8B030D-6E8A-4147-A177-3AD203B41FA5}">
                      <a16:colId xmlns:a16="http://schemas.microsoft.com/office/drawing/2014/main" val="160719275"/>
                    </a:ext>
                  </a:extLst>
                </a:gridCol>
                <a:gridCol w="38100">
                  <a:extLst>
                    <a:ext uri="{9D8B030D-6E8A-4147-A177-3AD203B41FA5}">
                      <a16:colId xmlns:a16="http://schemas.microsoft.com/office/drawing/2014/main" val="2732799882"/>
                    </a:ext>
                  </a:extLst>
                </a:gridCol>
                <a:gridCol w="38100">
                  <a:extLst>
                    <a:ext uri="{9D8B030D-6E8A-4147-A177-3AD203B41FA5}">
                      <a16:colId xmlns:a16="http://schemas.microsoft.com/office/drawing/2014/main" val="1976595845"/>
                    </a:ext>
                  </a:extLst>
                </a:gridCol>
                <a:gridCol w="1663700">
                  <a:extLst>
                    <a:ext uri="{9D8B030D-6E8A-4147-A177-3AD203B41FA5}">
                      <a16:colId xmlns:a16="http://schemas.microsoft.com/office/drawing/2014/main" val="1459688180"/>
                    </a:ext>
                  </a:extLst>
                </a:gridCol>
              </a:tblGrid>
              <a:tr h="152400">
                <a:tc>
                  <a:txBody>
                    <a:bodyPr/>
                    <a:lstStyle/>
                    <a:p>
                      <a:pPr algn="l" fontAlgn="b"/>
                      <a:r>
                        <a:rPr lang="en-US" sz="900" b="1" i="0" u="none" strike="noStrike" dirty="0">
                          <a:solidFill>
                            <a:srgbClr val="000000"/>
                          </a:solidFill>
                          <a:effectLst/>
                          <a:latin typeface="Calibri" panose="020F0502020204030204" pitchFamily="34" charset="0"/>
                        </a:rPr>
                        <a:t>Position #</a:t>
                      </a:r>
                    </a:p>
                  </a:txBody>
                  <a:tcPr marL="6350" marR="6350" marT="6350" marB="0" anchor="b">
                    <a:noFill/>
                  </a:tcPr>
                </a:tc>
                <a:tc>
                  <a:txBody>
                    <a:bodyPr/>
                    <a:lstStyle/>
                    <a:p>
                      <a:pPr algn="l" fontAlgn="b"/>
                      <a:r>
                        <a:rPr lang="en-US" sz="900" b="1" i="0" u="none" strike="noStrike" dirty="0">
                          <a:solidFill>
                            <a:srgbClr val="000000"/>
                          </a:solidFill>
                          <a:effectLst/>
                          <a:latin typeface="Calibri" panose="020F0502020204030204" pitchFamily="34" charset="0"/>
                        </a:rPr>
                        <a:t>Position Title</a:t>
                      </a: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1"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b="1" i="0" u="none" strike="noStrike" dirty="0">
                          <a:solidFill>
                            <a:srgbClr val="000000"/>
                          </a:solidFill>
                          <a:effectLst/>
                          <a:latin typeface="Calibri" panose="020F0502020204030204" pitchFamily="34" charset="0"/>
                        </a:rPr>
                        <a:t>Name</a:t>
                      </a:r>
                    </a:p>
                  </a:txBody>
                  <a:tcPr marL="6350" marR="6350" marT="6350" marB="0" anchor="b">
                    <a:noFill/>
                  </a:tcPr>
                </a:tc>
                <a:extLst>
                  <a:ext uri="{0D108BD9-81ED-4DB2-BD59-A6C34878D82A}">
                    <a16:rowId xmlns:a16="http://schemas.microsoft.com/office/drawing/2014/main" val="2603172631"/>
                  </a:ext>
                </a:extLst>
              </a:tr>
              <a:tr h="152400">
                <a:tc>
                  <a:txBody>
                    <a:bodyPr/>
                    <a:lstStyle/>
                    <a:p>
                      <a:pPr algn="l" fontAlgn="b"/>
                      <a:r>
                        <a:rPr lang="en-US" sz="900" u="none" strike="noStrike" dirty="0">
                          <a:effectLst/>
                        </a:rPr>
                        <a:t>03049968</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dirty="0">
                          <a:effectLst/>
                        </a:rPr>
                        <a:t>EXEC DIR, COST &amp; PRICING</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dirty="0">
                          <a:effectLst/>
                        </a:rPr>
                        <a:t>JORGE BENNETT </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960119945"/>
                  </a:ext>
                </a:extLst>
              </a:tr>
              <a:tr h="152400">
                <a:tc>
                  <a:txBody>
                    <a:bodyPr/>
                    <a:lstStyle/>
                    <a:p>
                      <a:pPr algn="l" fontAlgn="b"/>
                      <a:r>
                        <a:rPr lang="en-US" sz="900" u="none" strike="noStrike">
                          <a:effectLst/>
                        </a:rPr>
                        <a:t>03047318</a:t>
                      </a:r>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a:effectLst/>
                        </a:rPr>
                        <a:t>DEP REGIONAL COMMANDER</a:t>
                      </a:r>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a:effectLst/>
                        </a:rPr>
                        <a:t>MARY SHERIDAN </a:t>
                      </a:r>
                      <a:endParaRPr lang="en-US" sz="9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601727770"/>
                  </a:ext>
                </a:extLst>
              </a:tr>
              <a:tr h="152400">
                <a:tc>
                  <a:txBody>
                    <a:bodyPr/>
                    <a:lstStyle/>
                    <a:p>
                      <a:pPr algn="l" fontAlgn="b"/>
                      <a:r>
                        <a:rPr lang="en-US" sz="900" u="none" strike="noStrike">
                          <a:effectLst/>
                        </a:rPr>
                        <a:t>03047352</a:t>
                      </a:r>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a:effectLst/>
                        </a:rPr>
                        <a:t>EXECUTIVE ASST</a:t>
                      </a:r>
                      <a:endParaRPr lang="en-US" sz="9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dirty="0">
                          <a:effectLst/>
                        </a:rPr>
                        <a:t>LESLIE THIELBAR </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714029717"/>
                  </a:ext>
                </a:extLst>
              </a:tr>
            </a:tbl>
          </a:graphicData>
        </a:graphic>
      </p:graphicFrame>
      <p:sp>
        <p:nvSpPr>
          <p:cNvPr id="26" name="TextBox 25">
            <a:extLst>
              <a:ext uri="{FF2B5EF4-FFF2-40B4-BE49-F238E27FC236}">
                <a16:creationId xmlns:a16="http://schemas.microsoft.com/office/drawing/2014/main" id="{DAD0447D-908C-58D7-7083-1E827C91EEBC}"/>
              </a:ext>
            </a:extLst>
          </p:cNvPr>
          <p:cNvSpPr txBox="1"/>
          <p:nvPr/>
        </p:nvSpPr>
        <p:spPr>
          <a:xfrm>
            <a:off x="4281743" y="2293697"/>
            <a:ext cx="33726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 Command Group (DCMAP-D)</a:t>
            </a:r>
          </a:p>
        </p:txBody>
      </p:sp>
      <p:sp>
        <p:nvSpPr>
          <p:cNvPr id="12" name="Rectangle 11">
            <a:extLst>
              <a:ext uri="{FF2B5EF4-FFF2-40B4-BE49-F238E27FC236}">
                <a16:creationId xmlns:a16="http://schemas.microsoft.com/office/drawing/2014/main" id="{9B7D9EE3-F756-D67B-1E0C-339067F8C72D}"/>
              </a:ext>
            </a:extLst>
          </p:cNvPr>
          <p:cNvSpPr>
            <a:spLocks noChangeArrowheads="1"/>
          </p:cNvSpPr>
          <p:nvPr/>
        </p:nvSpPr>
        <p:spPr bwMode="auto">
          <a:xfrm>
            <a:off x="60892" y="3703713"/>
            <a:ext cx="1732976" cy="699419"/>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A Division (DCMAP-A)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Pricing Division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03047322 DIRECTOR MARK JONES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A829535-12EF-F510-6B2E-1FB5AEDA6DB9}"/>
              </a:ext>
              <a:ext uri="{C183D7F6-B498-43B3-948B-1728B52AA6E4}">
                <adec:decorative xmlns:adec="http://schemas.microsoft.com/office/drawing/2017/decorative" val="1"/>
              </a:ext>
            </a:extLst>
          </p:cNvPr>
          <p:cNvCxnSpPr/>
          <p:nvPr/>
        </p:nvCxnSpPr>
        <p:spPr>
          <a:xfrm>
            <a:off x="2908995" y="3200579"/>
            <a:ext cx="0" cy="489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82688B6-41E1-D64C-AA9F-1B65A4285021}"/>
              </a:ext>
            </a:extLst>
          </p:cNvPr>
          <p:cNvSpPr>
            <a:spLocks noChangeArrowheads="1"/>
          </p:cNvSpPr>
          <p:nvPr/>
        </p:nvSpPr>
        <p:spPr bwMode="auto">
          <a:xfrm>
            <a:off x="1901668" y="3703714"/>
            <a:ext cx="1857251" cy="699418"/>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C Group (DCMAP-C)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Commercial Item Group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03138079 DIRECTOR DANIEL HAWLEY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10B58C7D-0ECE-D048-7822-6C0E77B4EB8E}"/>
              </a:ext>
            </a:extLst>
          </p:cNvPr>
          <p:cNvSpPr>
            <a:spLocks noChangeArrowheads="1"/>
          </p:cNvSpPr>
          <p:nvPr/>
        </p:nvSpPr>
        <p:spPr bwMode="auto">
          <a:xfrm>
            <a:off x="3865842" y="3701973"/>
            <a:ext cx="2038626" cy="702901"/>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E Group (DCMAP-E)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EARNED VALUE MANAGEMENT SYSTEMS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03050026 DIRECTOR DONNA HOLDEN  </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0EBE6A26-2A5A-771B-F618-0E758018B92B}"/>
              </a:ext>
            </a:extLst>
          </p:cNvPr>
          <p:cNvSpPr>
            <a:spLocks noChangeArrowheads="1"/>
          </p:cNvSpPr>
          <p:nvPr/>
        </p:nvSpPr>
        <p:spPr bwMode="auto">
          <a:xfrm>
            <a:off x="6012268" y="3690110"/>
            <a:ext cx="2038626" cy="702901"/>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F Group (DCMAP-F)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Mission Support Group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03145980 DIRECTOR BRENDA GOODRICH </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59CCE2D8-DADB-247C-7872-07AB8930930F}"/>
              </a:ext>
            </a:extLst>
          </p:cNvPr>
          <p:cNvSpPr>
            <a:spLocks noChangeArrowheads="1"/>
          </p:cNvSpPr>
          <p:nvPr/>
        </p:nvSpPr>
        <p:spPr bwMode="auto">
          <a:xfrm>
            <a:off x="8152467" y="3690109"/>
            <a:ext cx="1895702" cy="702901"/>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H Division (DCMAP-H)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CACO/DACO Division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03047364 DIRECTOR THOMAS FORBUSH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164B73CE-5643-425A-574D-A42B8CD43124}"/>
              </a:ext>
            </a:extLst>
          </p:cNvPr>
          <p:cNvSpPr>
            <a:spLocks noChangeArrowheads="1"/>
          </p:cNvSpPr>
          <p:nvPr/>
        </p:nvSpPr>
        <p:spPr bwMode="auto">
          <a:xfrm>
            <a:off x="10163826" y="3691114"/>
            <a:ext cx="1857251" cy="702901"/>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I Group (DCMAP-I)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Specialty Pricing Group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03047418 DIRECTOR ROBERT CORSO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6CFD2B80-083B-635F-AD30-506751A3B0ED}"/>
              </a:ext>
              <a:ext uri="{C183D7F6-B498-43B3-948B-1728B52AA6E4}">
                <adec:decorative xmlns:adec="http://schemas.microsoft.com/office/drawing/2017/decorative" val="1"/>
              </a:ext>
            </a:extLst>
          </p:cNvPr>
          <p:cNvCxnSpPr>
            <a:cxnSpLocks/>
          </p:cNvCxnSpPr>
          <p:nvPr/>
        </p:nvCxnSpPr>
        <p:spPr>
          <a:xfrm>
            <a:off x="7074627" y="3200579"/>
            <a:ext cx="0" cy="501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8A6EAC-0483-ABE1-7C59-8497FEB8EEA6}"/>
              </a:ext>
              <a:ext uri="{C183D7F6-B498-43B3-948B-1728B52AA6E4}">
                <adec:decorative xmlns:adec="http://schemas.microsoft.com/office/drawing/2017/decorative" val="1"/>
              </a:ext>
            </a:extLst>
          </p:cNvPr>
          <p:cNvCxnSpPr>
            <a:cxnSpLocks/>
            <a:endCxn id="29" idx="0"/>
          </p:cNvCxnSpPr>
          <p:nvPr/>
        </p:nvCxnSpPr>
        <p:spPr>
          <a:xfrm>
            <a:off x="4885155" y="3184235"/>
            <a:ext cx="0" cy="5177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145E82A-6910-B8FA-DE23-80F679295AC8}"/>
              </a:ext>
              <a:ext uri="{C183D7F6-B498-43B3-948B-1728B52AA6E4}">
                <adec:decorative xmlns:adec="http://schemas.microsoft.com/office/drawing/2017/decorative" val="1"/>
              </a:ext>
            </a:extLst>
          </p:cNvPr>
          <p:cNvCxnSpPr>
            <a:endCxn id="8" idx="2"/>
          </p:cNvCxnSpPr>
          <p:nvPr/>
        </p:nvCxnSpPr>
        <p:spPr>
          <a:xfrm flipV="1">
            <a:off x="6096000" y="2699772"/>
            <a:ext cx="0" cy="472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E093F7-C750-80F3-E6CD-53513678A2CB}"/>
              </a:ext>
              <a:ext uri="{C183D7F6-B498-43B3-948B-1728B52AA6E4}">
                <adec:decorative xmlns:adec="http://schemas.microsoft.com/office/drawing/2017/decorative" val="1"/>
              </a:ext>
            </a:extLst>
          </p:cNvPr>
          <p:cNvCxnSpPr>
            <a:cxnSpLocks/>
          </p:cNvCxnSpPr>
          <p:nvPr/>
        </p:nvCxnSpPr>
        <p:spPr>
          <a:xfrm>
            <a:off x="8984265" y="3188715"/>
            <a:ext cx="0" cy="501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7E09272-98F2-FC68-4640-FCB9A39732AA}"/>
              </a:ext>
              <a:ext uri="{C183D7F6-B498-43B3-948B-1728B52AA6E4}">
                <adec:decorative xmlns:adec="http://schemas.microsoft.com/office/drawing/2017/decorative" val="1"/>
              </a:ext>
            </a:extLst>
          </p:cNvPr>
          <p:cNvSpPr/>
          <p:nvPr/>
        </p:nvSpPr>
        <p:spPr>
          <a:xfrm>
            <a:off x="3758919" y="3429000"/>
            <a:ext cx="2253349" cy="1266690"/>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43ABA80-7154-058D-5E89-CE0F7F725F39}"/>
              </a:ext>
            </a:extLst>
          </p:cNvPr>
          <p:cNvSpPr>
            <a:spLocks noGrp="1"/>
          </p:cNvSpPr>
          <p:nvPr>
            <p:ph type="body" sz="quarter" idx="11"/>
          </p:nvPr>
        </p:nvSpPr>
        <p:spPr/>
        <p:txBody>
          <a:bodyPr/>
          <a:lstStyle/>
          <a:p>
            <a:r>
              <a:rPr kumimoji="0" lang="en-US" sz="10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a:p>
            <a:endParaRPr lang="en-US" dirty="0"/>
          </a:p>
        </p:txBody>
      </p:sp>
      <p:sp>
        <p:nvSpPr>
          <p:cNvPr id="6" name="Text Placeholder 5">
            <a:extLst>
              <a:ext uri="{FF2B5EF4-FFF2-40B4-BE49-F238E27FC236}">
                <a16:creationId xmlns:a16="http://schemas.microsoft.com/office/drawing/2014/main" id="{356DCBF3-E95F-7731-A2D9-8F2D722FD5A3}"/>
              </a:ext>
            </a:extLst>
          </p:cNvPr>
          <p:cNvSpPr>
            <a:spLocks noGrp="1"/>
          </p:cNvSpPr>
          <p:nvPr>
            <p:ph type="body" sz="quarter" idx="17"/>
          </p:nvPr>
        </p:nvSpPr>
        <p:spPr/>
        <p:txBody>
          <a:bodyPr/>
          <a:lstStyle/>
          <a:p>
            <a:r>
              <a:rPr lang="en-US" dirty="0"/>
              <a:t>20240728/Org Charts v1/CPRC</a:t>
            </a:r>
          </a:p>
          <a:p>
            <a:endParaRPr lang="en-US" dirty="0"/>
          </a:p>
        </p:txBody>
      </p:sp>
      <p:sp>
        <p:nvSpPr>
          <p:cNvPr id="2" name="Slide Number Placeholder 1">
            <a:extLst>
              <a:ext uri="{FF2B5EF4-FFF2-40B4-BE49-F238E27FC236}">
                <a16:creationId xmlns:a16="http://schemas.microsoft.com/office/drawing/2014/main" id="{53BB7699-A34F-BAC4-7818-3B55F9306D4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39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11D41CA6-262C-63D4-00B1-B249F8F26DA1}"/>
              </a:ext>
            </a:extLst>
          </p:cNvPr>
          <p:cNvSpPr>
            <a:spLocks noGrp="1"/>
          </p:cNvSpPr>
          <p:nvPr>
            <p:ph type="body" sz="quarter" idx="16"/>
          </p:nvPr>
        </p:nvSpPr>
        <p:spPr>
          <a:xfrm>
            <a:off x="4477544" y="-17770"/>
            <a:ext cx="3236913" cy="200730"/>
          </a:xfrm>
        </p:spPr>
        <p:txBody>
          <a:bodyPr/>
          <a:lstStyle/>
          <a:p>
            <a:r>
              <a:rPr lang="en-US" dirty="0"/>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US" sz="3000" b="1" dirty="0">
                <a:solidFill>
                  <a:srgbClr val="101129"/>
                </a:solidFill>
                <a:latin typeface="+mn-lt"/>
                <a:ea typeface="+mn-ea"/>
                <a:cs typeface="+mn-cs"/>
              </a:rPr>
              <a:t>CPC Vision, </a:t>
            </a:r>
            <a:r>
              <a:rPr kumimoji="0" lang="en-US" sz="3000" b="1" i="0" u="none" strike="noStrike" kern="1200" cap="none" spc="0" normalizeH="0" baseline="0" noProof="0" dirty="0">
                <a:ln>
                  <a:noFill/>
                </a:ln>
                <a:solidFill>
                  <a:srgbClr val="101129"/>
                </a:solidFill>
                <a:effectLst/>
                <a:uLnTx/>
                <a:uFillTx/>
                <a:latin typeface="+mn-lt"/>
                <a:ea typeface="+mn-ea"/>
                <a:cs typeface="+mn-cs"/>
              </a:rPr>
              <a:t>Mission </a:t>
            </a:r>
            <a:r>
              <a:rPr lang="en-US" sz="3000" b="1" dirty="0">
                <a:solidFill>
                  <a:srgbClr val="101129"/>
                </a:solidFill>
                <a:latin typeface="+mn-lt"/>
                <a:ea typeface="+mn-ea"/>
                <a:cs typeface="+mn-cs"/>
              </a:rPr>
              <a:t>and</a:t>
            </a:r>
            <a:r>
              <a:rPr kumimoji="0" lang="en-US" sz="3000" b="1" i="0" u="none" strike="noStrike" kern="1200" cap="none" spc="0" normalizeH="0" baseline="0" noProof="0" dirty="0">
                <a:ln>
                  <a:noFill/>
                </a:ln>
                <a:solidFill>
                  <a:srgbClr val="101129"/>
                </a:solidFill>
                <a:effectLst/>
                <a:uLnTx/>
                <a:uFillTx/>
                <a:latin typeface="+mn-lt"/>
                <a:ea typeface="+mn-ea"/>
                <a:cs typeface="+mn-cs"/>
              </a:rPr>
              <a:t> Commitment Statements</a:t>
            </a:r>
          </a:p>
        </p:txBody>
      </p:sp>
      <p:sp>
        <p:nvSpPr>
          <p:cNvPr id="2" name="Content Placeholder 1"/>
          <p:cNvSpPr>
            <a:spLocks noGrp="1"/>
          </p:cNvSpPr>
          <p:nvPr>
            <p:ph idx="1"/>
          </p:nvPr>
        </p:nvSpPr>
        <p:spPr/>
        <p:txBody>
          <a:bodyPr vert="horz" lIns="91440" tIns="45720" rIns="91440" bIns="45720" rtlCol="0" anchor="t">
            <a:normAutofit/>
          </a:bodyPr>
          <a:lstStyle/>
          <a:p>
            <a:r>
              <a:rPr lang="en-US" dirty="0"/>
              <a:t>Cost and Pricing Command (CPC)</a:t>
            </a:r>
            <a:endParaRPr lang="en-US" dirty="0">
              <a:ea typeface="Calibri"/>
              <a:cs typeface="Calibri"/>
            </a:endParaRPr>
          </a:p>
          <a:p>
            <a:pPr lvl="1"/>
            <a:r>
              <a:rPr lang="en-US" b="1" dirty="0">
                <a:solidFill>
                  <a:srgbClr val="C00000"/>
                </a:solidFill>
              </a:rPr>
              <a:t>Vision</a:t>
            </a:r>
            <a:r>
              <a:rPr lang="en-US" b="1" dirty="0"/>
              <a:t> | </a:t>
            </a:r>
            <a:r>
              <a:rPr lang="en-US" dirty="0"/>
              <a:t>A team of trusted professionals delivering value to our Warfighters throughout the acquisition lifecycle. </a:t>
            </a:r>
          </a:p>
          <a:p>
            <a:pPr lvl="1"/>
            <a:r>
              <a:rPr lang="en-US" b="1" dirty="0">
                <a:solidFill>
                  <a:srgbClr val="C00000"/>
                </a:solidFill>
              </a:rPr>
              <a:t>Mission</a:t>
            </a:r>
            <a:r>
              <a:rPr lang="en-US" b="1" dirty="0"/>
              <a:t> |</a:t>
            </a:r>
            <a:r>
              <a:rPr lang="en-US" dirty="0"/>
              <a:t>Deliver superior cost and pricing insight supporting affordability and readiness for the DoD and its partners. </a:t>
            </a:r>
          </a:p>
          <a:p>
            <a:pPr lvl="1"/>
            <a:r>
              <a:rPr lang="en-US" b="1" dirty="0">
                <a:solidFill>
                  <a:srgbClr val="C00000"/>
                </a:solidFill>
              </a:rPr>
              <a:t>Commitment</a:t>
            </a:r>
            <a:r>
              <a:rPr lang="en-US" b="1" dirty="0"/>
              <a:t> | </a:t>
            </a:r>
            <a:r>
              <a:rPr lang="en-US" dirty="0"/>
              <a:t>Improve Internal/External Customer Engagement/Focus and Deliver Value to the Department of Defense. </a:t>
            </a:r>
          </a:p>
        </p:txBody>
      </p:sp>
      <p:sp>
        <p:nvSpPr>
          <p:cNvPr id="3" name="Text Placeholder 1">
            <a:extLst>
              <a:ext uri="{FF2B5EF4-FFF2-40B4-BE49-F238E27FC236}">
                <a16:creationId xmlns:a16="http://schemas.microsoft.com/office/drawing/2014/main" id="{6CC79AF1-C26E-05CD-E582-5584D3621C39}"/>
              </a:ext>
            </a:extLst>
          </p:cNvPr>
          <p:cNvSpPr>
            <a:spLocks noGrp="1"/>
          </p:cNvSpPr>
          <p:nvPr>
            <p:ph type="body" sz="quarter" idx="11"/>
          </p:nvPr>
        </p:nvSpPr>
        <p:spPr>
          <a:xfrm>
            <a:off x="4465526" y="6400800"/>
            <a:ext cx="3236913" cy="206375"/>
          </a:xfrm>
        </p:spPr>
        <p:txBody>
          <a:bodyPr/>
          <a:lstStyle/>
          <a:p>
            <a:r>
              <a:rPr lang="en-US" dirty="0"/>
              <a:t>UNCLASSIFIED</a:t>
            </a:r>
          </a:p>
        </p:txBody>
      </p:sp>
      <p:sp>
        <p:nvSpPr>
          <p:cNvPr id="6" name="Slide Number Placeholder 2"/>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59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8D30FD-0CFD-4586-B136-5587C065F9E2}"/>
              </a:ext>
            </a:extLst>
          </p:cNvPr>
          <p:cNvSpPr>
            <a:spLocks noGrp="1"/>
          </p:cNvSpPr>
          <p:nvPr>
            <p:ph type="title" idx="4294967295"/>
          </p:nvPr>
        </p:nvSpPr>
        <p:spPr>
          <a:xfrm>
            <a:off x="4187825" y="266700"/>
            <a:ext cx="8023225"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Earned Value Management Systems Group</a:t>
            </a:r>
          </a:p>
          <a:p>
            <a:pPr marL="0" marR="0" lvl="0" indent="0" algn="r"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101129"/>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A9002E49-CE63-9420-A982-64E1598EDD02}"/>
              </a:ext>
              <a:ext uri="{C183D7F6-B498-43B3-948B-1728B52AA6E4}">
                <adec:decorative xmlns:adec="http://schemas.microsoft.com/office/drawing/2017/decorative" val="0"/>
              </a:ext>
            </a:extLst>
          </p:cNvPr>
          <p:cNvSpPr>
            <a:spLocks noGrp="1"/>
          </p:cNvSpPr>
          <p:nvPr>
            <p:ph type="body" sz="quarter" idx="16"/>
          </p:nvPr>
        </p:nvSpPr>
        <p:spPr/>
        <p:txBody>
          <a:bodyPr/>
          <a:lstStyle/>
          <a:p>
            <a:r>
              <a:rPr kumimoji="0" lang="en-US" sz="10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a:p>
            <a:endParaRPr lang="en-US" dirty="0"/>
          </a:p>
        </p:txBody>
      </p:sp>
      <p:sp>
        <p:nvSpPr>
          <p:cNvPr id="8" name="Rectangle 7">
            <a:extLst>
              <a:ext uri="{FF2B5EF4-FFF2-40B4-BE49-F238E27FC236}">
                <a16:creationId xmlns:a16="http://schemas.microsoft.com/office/drawing/2014/main" id="{5626DCBC-78A3-5CDD-649C-17694BED24CC}"/>
              </a:ext>
            </a:extLst>
          </p:cNvPr>
          <p:cNvSpPr/>
          <p:nvPr/>
        </p:nvSpPr>
        <p:spPr>
          <a:xfrm>
            <a:off x="232188" y="889615"/>
            <a:ext cx="1342088" cy="14495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300"/>
              </a:spcBef>
              <a:spcAft>
                <a:spcPts val="600"/>
              </a:spcAft>
              <a:buClrTx/>
              <a:buSzTx/>
              <a:buFontTx/>
              <a:buNone/>
              <a:tabLst/>
              <a:defRPr/>
            </a:pPr>
            <a:r>
              <a:rPr kumimoji="0" lang="en-US" sz="1000" b="1" i="0" u="sng" strike="noStrike" kern="1200" cap="all" spc="0" normalizeH="0" baseline="0" noProof="0" dirty="0">
                <a:ln>
                  <a:noFill/>
                </a:ln>
                <a:solidFill>
                  <a:prstClr val="black"/>
                </a:solidFill>
                <a:effectLst/>
                <a:uLnTx/>
                <a:uFillTx/>
                <a:latin typeface="Calibri" panose="020F0502020204030204"/>
                <a:ea typeface="+mn-ea"/>
                <a:cs typeface="+mn-cs"/>
              </a:rPr>
              <a:t>Proposed Rollup</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REQD: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100/0</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AUTH: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92/0</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ON-BOARD: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85/0</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852 J: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00/00</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852 K: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/00</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O&amp;M K: </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6/00</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F9F892F-BD85-E3A1-0213-356017BE2B92}"/>
              </a:ext>
            </a:extLst>
          </p:cNvPr>
          <p:cNvSpPr>
            <a:spLocks noChangeArrowheads="1"/>
          </p:cNvSpPr>
          <p:nvPr/>
        </p:nvSpPr>
        <p:spPr bwMode="auto">
          <a:xfrm>
            <a:off x="4187825" y="858532"/>
            <a:ext cx="3514613" cy="1970883"/>
          </a:xfrm>
          <a:prstGeom prst="rect">
            <a:avLst/>
          </a:prstGeom>
          <a:noFill/>
          <a:ln w="28575" algn="ctr">
            <a:solidFill>
              <a:schemeClr val="tx1"/>
            </a:solidFill>
            <a:round/>
            <a:headEnd/>
            <a:tailEnd/>
          </a:ln>
          <a:effectLst>
            <a:outerShdw blurRad="63500" sx="102000" sy="102000" algn="ctr" rotWithShape="0">
              <a:prstClr val="black">
                <a:alpha val="40000"/>
              </a:prstClr>
            </a:outerShdw>
          </a:effectLst>
        </p:spPr>
        <p:txBody>
          <a:bodyPr lIns="91390" tIns="45694" rIns="91390" bIns="45694"/>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EARNED VALUE MANAGEMENT SYSTEMS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(DCMA-PCE</a:t>
            </a:r>
            <a:r>
              <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REQD 8 // AUTH 8 // OB 7 </a:t>
            </a:r>
            <a:endParaRPr kumimoji="0" lang="en-US" sz="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18" name="Table 17">
            <a:extLst>
              <a:ext uri="{FF2B5EF4-FFF2-40B4-BE49-F238E27FC236}">
                <a16:creationId xmlns:a16="http://schemas.microsoft.com/office/drawing/2014/main" id="{540C2656-F485-9BE9-0D1D-5B6B07BCFFA9}"/>
              </a:ext>
            </a:extLst>
          </p:cNvPr>
          <p:cNvGraphicFramePr>
            <a:graphicFrameLocks noGrp="1"/>
          </p:cNvGraphicFramePr>
          <p:nvPr/>
        </p:nvGraphicFramePr>
        <p:xfrm>
          <a:off x="5043431" y="1281747"/>
          <a:ext cx="1909763" cy="13716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741050552"/>
                    </a:ext>
                  </a:extLst>
                </a:gridCol>
                <a:gridCol w="342900">
                  <a:extLst>
                    <a:ext uri="{9D8B030D-6E8A-4147-A177-3AD203B41FA5}">
                      <a16:colId xmlns:a16="http://schemas.microsoft.com/office/drawing/2014/main" val="54583780"/>
                    </a:ext>
                  </a:extLst>
                </a:gridCol>
                <a:gridCol w="266700">
                  <a:extLst>
                    <a:ext uri="{9D8B030D-6E8A-4147-A177-3AD203B41FA5}">
                      <a16:colId xmlns:a16="http://schemas.microsoft.com/office/drawing/2014/main" val="625089624"/>
                    </a:ext>
                  </a:extLst>
                </a:gridCol>
                <a:gridCol w="355600">
                  <a:extLst>
                    <a:ext uri="{9D8B030D-6E8A-4147-A177-3AD203B41FA5}">
                      <a16:colId xmlns:a16="http://schemas.microsoft.com/office/drawing/2014/main" val="2255346832"/>
                    </a:ext>
                  </a:extLst>
                </a:gridCol>
                <a:gridCol w="334963">
                  <a:extLst>
                    <a:ext uri="{9D8B030D-6E8A-4147-A177-3AD203B41FA5}">
                      <a16:colId xmlns:a16="http://schemas.microsoft.com/office/drawing/2014/main" val="1886933873"/>
                    </a:ext>
                  </a:extLst>
                </a:gridCol>
              </a:tblGrid>
              <a:tr h="152400">
                <a:tc>
                  <a:txBody>
                    <a:bodyPr/>
                    <a:lstStyle/>
                    <a:p>
                      <a:pPr algn="l" fontAlgn="ctr"/>
                      <a:r>
                        <a:rPr lang="en-US" sz="900" b="1" i="0" u="none" strike="noStrike" dirty="0">
                          <a:solidFill>
                            <a:srgbClr val="000000"/>
                          </a:solidFill>
                          <a:effectLst/>
                          <a:latin typeface="Calibri" panose="020F0502020204030204" pitchFamily="34" charset="0"/>
                        </a:rPr>
                        <a:t>Position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Title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Band</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Series</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Grade</a:t>
                      </a:r>
                    </a:p>
                  </a:txBody>
                  <a:tcPr marL="9525" marR="9525" marT="9525" marB="0" anchor="ctr">
                    <a:noFill/>
                  </a:tcPr>
                </a:tc>
                <a:extLst>
                  <a:ext uri="{0D108BD9-81ED-4DB2-BD59-A6C34878D82A}">
                    <a16:rowId xmlns:a16="http://schemas.microsoft.com/office/drawing/2014/main" val="1637278873"/>
                  </a:ext>
                </a:extLst>
              </a:tr>
              <a:tr h="152400">
                <a:tc>
                  <a:txBody>
                    <a:bodyPr/>
                    <a:lstStyle/>
                    <a:p>
                      <a:pPr algn="l" fontAlgn="ctr"/>
                      <a:r>
                        <a:rPr lang="en-US" sz="900" u="none" strike="noStrike">
                          <a:effectLst/>
                        </a:rPr>
                        <a:t>03050026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SUPV</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NH</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504739257"/>
                  </a:ext>
                </a:extLst>
              </a:tr>
              <a:tr h="152400">
                <a:tc>
                  <a:txBody>
                    <a:bodyPr/>
                    <a:lstStyle/>
                    <a:p>
                      <a:pPr algn="l" fontAlgn="ctr"/>
                      <a:r>
                        <a:rPr lang="en-US" sz="900" u="none" strike="noStrike">
                          <a:effectLst/>
                        </a:rPr>
                        <a:t>03050039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SUPV</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NH</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020163108"/>
                  </a:ext>
                </a:extLst>
              </a:tr>
              <a:tr h="152400">
                <a:tc>
                  <a:txBody>
                    <a:bodyPr/>
                    <a:lstStyle/>
                    <a:p>
                      <a:pPr algn="l" fontAlgn="ctr"/>
                      <a:r>
                        <a:rPr lang="en-US" sz="900" u="none" strike="noStrike">
                          <a:effectLst/>
                        </a:rPr>
                        <a:t>03047666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ASST</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0344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7</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47506999"/>
                  </a:ext>
                </a:extLst>
              </a:tr>
              <a:tr h="152400">
                <a:tc>
                  <a:txBody>
                    <a:bodyPr/>
                    <a:lstStyle/>
                    <a:p>
                      <a:pPr algn="l" fontAlgn="ctr"/>
                      <a:r>
                        <a:rPr lang="en-US" sz="900" u="none" strike="noStrike">
                          <a:effectLst/>
                        </a:rPr>
                        <a:t>03050029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ANLYT</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0343</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67021676"/>
                  </a:ext>
                </a:extLst>
              </a:tr>
              <a:tr h="152400">
                <a:tc>
                  <a:txBody>
                    <a:bodyPr/>
                    <a:lstStyle/>
                    <a:p>
                      <a:pPr algn="l" fontAlgn="ctr"/>
                      <a:r>
                        <a:rPr lang="en-US" sz="900" u="none" strike="noStrike">
                          <a:effectLst/>
                        </a:rPr>
                        <a:t>03050031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75730227"/>
                  </a:ext>
                </a:extLst>
              </a:tr>
              <a:tr h="152400">
                <a:tc>
                  <a:txBody>
                    <a:bodyPr/>
                    <a:lstStyle/>
                    <a:p>
                      <a:pPr algn="l" fontAlgn="ctr"/>
                      <a:r>
                        <a:rPr lang="en-US" sz="900" u="none" strike="noStrike">
                          <a:effectLst/>
                        </a:rPr>
                        <a:t>03050033</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265466718"/>
                  </a:ext>
                </a:extLst>
              </a:tr>
              <a:tr h="152400">
                <a:tc>
                  <a:txBody>
                    <a:bodyPr/>
                    <a:lstStyle/>
                    <a:p>
                      <a:pPr algn="l" fontAlgn="ctr"/>
                      <a:r>
                        <a:rPr lang="en-US" sz="900" u="none" strike="noStrike">
                          <a:effectLst/>
                        </a:rPr>
                        <a:t>03050036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09047943"/>
                  </a:ext>
                </a:extLst>
              </a:tr>
              <a:tr h="152400">
                <a:tc>
                  <a:txBody>
                    <a:bodyPr/>
                    <a:lstStyle/>
                    <a:p>
                      <a:pPr algn="l" fontAlgn="ctr"/>
                      <a:r>
                        <a:rPr lang="en-US" sz="900" u="none" strike="noStrike" dirty="0">
                          <a:effectLst/>
                        </a:rPr>
                        <a:t>03050035</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ORSA</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GS</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1515</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13</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541254328"/>
                  </a:ext>
                </a:extLst>
              </a:tr>
            </a:tbl>
          </a:graphicData>
        </a:graphic>
      </p:graphicFrame>
      <p:sp>
        <p:nvSpPr>
          <p:cNvPr id="11" name="Rectangle 10">
            <a:extLst>
              <a:ext uri="{FF2B5EF4-FFF2-40B4-BE49-F238E27FC236}">
                <a16:creationId xmlns:a16="http://schemas.microsoft.com/office/drawing/2014/main" id="{C030EBF9-EA94-6FCF-87FD-FF56C7DBB28A}"/>
              </a:ext>
            </a:extLst>
          </p:cNvPr>
          <p:cNvSpPr>
            <a:spLocks noChangeArrowheads="1"/>
          </p:cNvSpPr>
          <p:nvPr/>
        </p:nvSpPr>
        <p:spPr bwMode="auto">
          <a:xfrm>
            <a:off x="272209" y="3074722"/>
            <a:ext cx="3543647" cy="3230385"/>
          </a:xfrm>
          <a:prstGeom prst="rect">
            <a:avLst/>
          </a:prstGeom>
          <a:noFill/>
          <a:ln w="28575" algn="ctr">
            <a:solidFill>
              <a:schemeClr val="tx1"/>
            </a:solidFill>
            <a:round/>
            <a:headEnd/>
            <a:tailEnd/>
          </a:ln>
          <a:effectLst>
            <a:outerShdw blurRad="63500" sx="102000" sy="102000" algn="ctr" rotWithShape="0">
              <a:prstClr val="black">
                <a:alpha val="40000"/>
              </a:prstClr>
            </a:outerShdw>
          </a:effectLst>
        </p:spPr>
        <p:txBody>
          <a:bodyPr lIns="91390" tIns="45694" rIns="91390" bIns="45694"/>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BOEING EVMS 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(DCMA-PCEA</a:t>
            </a:r>
            <a:r>
              <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REQD 15 // AUTH 13 // OB 11 </a:t>
            </a:r>
            <a:endParaRPr kumimoji="0" lang="en-US" sz="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2F9D0F5E-0AEB-CEED-9D0B-0C13B7A41910}"/>
              </a:ext>
              <a:ext uri="{C183D7F6-B498-43B3-948B-1728B52AA6E4}">
                <adec:decorative xmlns:adec="http://schemas.microsoft.com/office/drawing/2017/decorative" val="0"/>
              </a:ext>
            </a:extLst>
          </p:cNvPr>
          <p:cNvGraphicFramePr>
            <a:graphicFrameLocks noGrp="1"/>
          </p:cNvGraphicFramePr>
          <p:nvPr/>
        </p:nvGraphicFramePr>
        <p:xfrm>
          <a:off x="1142332" y="3432035"/>
          <a:ext cx="1909763" cy="24384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23982651"/>
                    </a:ext>
                  </a:extLst>
                </a:gridCol>
                <a:gridCol w="342900">
                  <a:extLst>
                    <a:ext uri="{9D8B030D-6E8A-4147-A177-3AD203B41FA5}">
                      <a16:colId xmlns:a16="http://schemas.microsoft.com/office/drawing/2014/main" val="3598782882"/>
                    </a:ext>
                  </a:extLst>
                </a:gridCol>
                <a:gridCol w="266700">
                  <a:extLst>
                    <a:ext uri="{9D8B030D-6E8A-4147-A177-3AD203B41FA5}">
                      <a16:colId xmlns:a16="http://schemas.microsoft.com/office/drawing/2014/main" val="103548364"/>
                    </a:ext>
                  </a:extLst>
                </a:gridCol>
                <a:gridCol w="355600">
                  <a:extLst>
                    <a:ext uri="{9D8B030D-6E8A-4147-A177-3AD203B41FA5}">
                      <a16:colId xmlns:a16="http://schemas.microsoft.com/office/drawing/2014/main" val="1308745070"/>
                    </a:ext>
                  </a:extLst>
                </a:gridCol>
                <a:gridCol w="334963">
                  <a:extLst>
                    <a:ext uri="{9D8B030D-6E8A-4147-A177-3AD203B41FA5}">
                      <a16:colId xmlns:a16="http://schemas.microsoft.com/office/drawing/2014/main" val="571671336"/>
                    </a:ext>
                  </a:extLst>
                </a:gridCol>
              </a:tblGrid>
              <a:tr h="152400">
                <a:tc>
                  <a:txBody>
                    <a:bodyPr/>
                    <a:lstStyle/>
                    <a:p>
                      <a:pPr algn="l" fontAlgn="ctr"/>
                      <a:r>
                        <a:rPr lang="en-US" sz="900" b="1" i="0" u="none" strike="noStrike" dirty="0">
                          <a:solidFill>
                            <a:srgbClr val="000000"/>
                          </a:solidFill>
                          <a:effectLst/>
                          <a:latin typeface="Calibri" panose="020F0502020204030204" pitchFamily="34" charset="0"/>
                        </a:rPr>
                        <a:t>Position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Title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Band</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Series</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Grade</a:t>
                      </a:r>
                    </a:p>
                  </a:txBody>
                  <a:tcPr marL="9525" marR="9525" marT="9525" marB="0" anchor="ctr">
                    <a:noFill/>
                  </a:tcPr>
                </a:tc>
                <a:extLst>
                  <a:ext uri="{0D108BD9-81ED-4DB2-BD59-A6C34878D82A}">
                    <a16:rowId xmlns:a16="http://schemas.microsoft.com/office/drawing/2014/main" val="3601834525"/>
                  </a:ext>
                </a:extLst>
              </a:tr>
              <a:tr h="152400">
                <a:tc>
                  <a:txBody>
                    <a:bodyPr/>
                    <a:lstStyle/>
                    <a:p>
                      <a:pPr algn="l" fontAlgn="ctr"/>
                      <a:r>
                        <a:rPr lang="en-US" sz="900" u="none" strike="noStrike">
                          <a:effectLst/>
                        </a:rPr>
                        <a:t>03050073</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SUPV</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NH</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0830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686514083"/>
                  </a:ext>
                </a:extLst>
              </a:tr>
              <a:tr h="152400">
                <a:tc>
                  <a:txBody>
                    <a:bodyPr/>
                    <a:lstStyle/>
                    <a:p>
                      <a:pPr algn="l" fontAlgn="ctr"/>
                      <a:r>
                        <a:rPr lang="en-US" sz="900" u="none" strike="noStrike">
                          <a:effectLst/>
                        </a:rPr>
                        <a:t>03050068</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55139589"/>
                  </a:ext>
                </a:extLst>
              </a:tr>
              <a:tr h="152400">
                <a:tc>
                  <a:txBody>
                    <a:bodyPr/>
                    <a:lstStyle/>
                    <a:p>
                      <a:pPr algn="l" fontAlgn="ctr"/>
                      <a:r>
                        <a:rPr lang="en-US" sz="900" u="none" strike="noStrike">
                          <a:effectLst/>
                        </a:rPr>
                        <a:t>03050069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13929243"/>
                  </a:ext>
                </a:extLst>
              </a:tr>
              <a:tr h="152400">
                <a:tc>
                  <a:txBody>
                    <a:bodyPr/>
                    <a:lstStyle/>
                    <a:p>
                      <a:pPr algn="l" fontAlgn="ctr"/>
                      <a:r>
                        <a:rPr lang="en-US" sz="900" u="none" strike="noStrike">
                          <a:effectLst/>
                        </a:rPr>
                        <a:t>03050070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538022527"/>
                  </a:ext>
                </a:extLst>
              </a:tr>
              <a:tr h="152400">
                <a:tc>
                  <a:txBody>
                    <a:bodyPr/>
                    <a:lstStyle/>
                    <a:p>
                      <a:pPr algn="l" fontAlgn="ctr"/>
                      <a:r>
                        <a:rPr lang="en-US" sz="900" u="none" strike="noStrike">
                          <a:effectLst/>
                        </a:rPr>
                        <a:t>03054520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05403155"/>
                  </a:ext>
                </a:extLst>
              </a:tr>
              <a:tr h="152400">
                <a:tc>
                  <a:txBody>
                    <a:bodyPr/>
                    <a:lstStyle/>
                    <a:p>
                      <a:pPr algn="l" fontAlgn="ctr"/>
                      <a:r>
                        <a:rPr lang="en-US" sz="900" u="none" strike="noStrike">
                          <a:effectLst/>
                        </a:rPr>
                        <a:t>03050066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25259683"/>
                  </a:ext>
                </a:extLst>
              </a:tr>
              <a:tr h="152400">
                <a:tc>
                  <a:txBody>
                    <a:bodyPr/>
                    <a:lstStyle/>
                    <a:p>
                      <a:pPr algn="l" fontAlgn="ctr"/>
                      <a:r>
                        <a:rPr lang="en-US" sz="900" u="none" strike="noStrike">
                          <a:effectLst/>
                        </a:rPr>
                        <a:t>03050067</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25412004"/>
                  </a:ext>
                </a:extLst>
              </a:tr>
              <a:tr h="152400">
                <a:tc>
                  <a:txBody>
                    <a:bodyPr/>
                    <a:lstStyle/>
                    <a:p>
                      <a:pPr algn="l" fontAlgn="ctr"/>
                      <a:r>
                        <a:rPr lang="en-US" sz="900" u="none" strike="noStrike">
                          <a:effectLst/>
                        </a:rPr>
                        <a:t>03050071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141724487"/>
                  </a:ext>
                </a:extLst>
              </a:tr>
              <a:tr h="152400">
                <a:tc>
                  <a:txBody>
                    <a:bodyPr/>
                    <a:lstStyle/>
                    <a:p>
                      <a:pPr algn="l" fontAlgn="ctr"/>
                      <a:r>
                        <a:rPr lang="en-US" sz="900" u="none" strike="noStrike">
                          <a:effectLst/>
                        </a:rPr>
                        <a:t>03050072</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53817223"/>
                  </a:ext>
                </a:extLst>
              </a:tr>
              <a:tr h="152400">
                <a:tc>
                  <a:txBody>
                    <a:bodyPr/>
                    <a:lstStyle/>
                    <a:p>
                      <a:pPr algn="l" fontAlgn="ctr"/>
                      <a:r>
                        <a:rPr lang="en-US" sz="900" u="none" strike="noStrike">
                          <a:effectLst/>
                        </a:rPr>
                        <a:t>03056628</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825564523"/>
                  </a:ext>
                </a:extLst>
              </a:tr>
              <a:tr h="152400">
                <a:tc>
                  <a:txBody>
                    <a:bodyPr/>
                    <a:lstStyle/>
                    <a:p>
                      <a:pPr algn="l" fontAlgn="ctr"/>
                      <a:r>
                        <a:rPr lang="en-US" sz="900" u="none" strike="noStrike">
                          <a:effectLst/>
                        </a:rPr>
                        <a:t>03057676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0896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199858751"/>
                  </a:ext>
                </a:extLst>
              </a:tr>
              <a:tr h="152400">
                <a:tc>
                  <a:txBody>
                    <a:bodyPr/>
                    <a:lstStyle/>
                    <a:p>
                      <a:pPr algn="l" fontAlgn="ctr"/>
                      <a:r>
                        <a:rPr lang="en-US" sz="900" u="none" strike="noStrike">
                          <a:effectLst/>
                        </a:rPr>
                        <a:t>03060106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284872622"/>
                  </a:ext>
                </a:extLst>
              </a:tr>
              <a:tr h="152400">
                <a:tc>
                  <a:txBody>
                    <a:bodyPr/>
                    <a:lstStyle/>
                    <a:p>
                      <a:pPr algn="l" fontAlgn="ctr"/>
                      <a:r>
                        <a:rPr lang="en-US" sz="900" u="none" strike="noStrike">
                          <a:effectLst/>
                        </a:rPr>
                        <a:t>03060350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032401367"/>
                  </a:ext>
                </a:extLst>
              </a:tr>
              <a:tr h="152400">
                <a:tc>
                  <a:txBody>
                    <a:bodyPr/>
                    <a:lstStyle/>
                    <a:p>
                      <a:pPr algn="l" fontAlgn="ctr"/>
                      <a:r>
                        <a:rPr lang="en-US" sz="900" u="none" strike="noStrike">
                          <a:effectLst/>
                        </a:rPr>
                        <a:t>03104814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47214221"/>
                  </a:ext>
                </a:extLst>
              </a:tr>
              <a:tr h="152400">
                <a:tc>
                  <a:txBody>
                    <a:bodyPr/>
                    <a:lstStyle/>
                    <a:p>
                      <a:pPr algn="l" fontAlgn="ctr"/>
                      <a:r>
                        <a:rPr lang="en-US" sz="900" u="none" strike="noStrike" dirty="0">
                          <a:effectLst/>
                        </a:rPr>
                        <a:t>03388355</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ENGR</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GS</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12</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01577693"/>
                  </a:ext>
                </a:extLst>
              </a:tr>
            </a:tbl>
          </a:graphicData>
        </a:graphic>
      </p:graphicFrame>
      <p:sp>
        <p:nvSpPr>
          <p:cNvPr id="13" name="Rectangle 12">
            <a:extLst>
              <a:ext uri="{FF2B5EF4-FFF2-40B4-BE49-F238E27FC236}">
                <a16:creationId xmlns:a16="http://schemas.microsoft.com/office/drawing/2014/main" id="{EC8C23D3-2771-7D55-67DB-D28E15D6B3DE}"/>
              </a:ext>
            </a:extLst>
          </p:cNvPr>
          <p:cNvSpPr>
            <a:spLocks noChangeArrowheads="1"/>
          </p:cNvSpPr>
          <p:nvPr/>
        </p:nvSpPr>
        <p:spPr bwMode="auto">
          <a:xfrm>
            <a:off x="4187825" y="3074721"/>
            <a:ext cx="3526632" cy="3230384"/>
          </a:xfrm>
          <a:prstGeom prst="rect">
            <a:avLst/>
          </a:prstGeom>
          <a:noFill/>
          <a:ln w="28575" algn="ctr">
            <a:solidFill>
              <a:schemeClr val="tx1"/>
            </a:solidFill>
            <a:round/>
            <a:headEnd/>
            <a:tailEnd/>
          </a:ln>
          <a:effectLst>
            <a:outerShdw blurRad="63500" sx="102000" sy="102000" algn="ctr" rotWithShape="0">
              <a:prstClr val="black">
                <a:alpha val="40000"/>
              </a:prstClr>
            </a:outerShdw>
          </a:effectLst>
        </p:spPr>
        <p:txBody>
          <a:bodyPr lIns="91390" tIns="45694" rIns="91390" bIns="45694"/>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BAE EVMS 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(DCMA-PCEB</a:t>
            </a:r>
            <a:r>
              <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REQD 16 // AUTH 15 // OB 15 </a:t>
            </a:r>
            <a:endParaRPr kumimoji="0" lang="en-US" sz="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8F91E931-FE63-3120-7BEE-90BBF333BE85}"/>
              </a:ext>
              <a:ext uri="{C183D7F6-B498-43B3-948B-1728B52AA6E4}">
                <adec:decorative xmlns:adec="http://schemas.microsoft.com/office/drawing/2017/decorative" val="0"/>
              </a:ext>
            </a:extLst>
          </p:cNvPr>
          <p:cNvGraphicFramePr>
            <a:graphicFrameLocks noGrp="1"/>
          </p:cNvGraphicFramePr>
          <p:nvPr/>
        </p:nvGraphicFramePr>
        <p:xfrm>
          <a:off x="4990249" y="3429000"/>
          <a:ext cx="1909763" cy="25908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1041901436"/>
                    </a:ext>
                  </a:extLst>
                </a:gridCol>
                <a:gridCol w="342900">
                  <a:extLst>
                    <a:ext uri="{9D8B030D-6E8A-4147-A177-3AD203B41FA5}">
                      <a16:colId xmlns:a16="http://schemas.microsoft.com/office/drawing/2014/main" val="1250035264"/>
                    </a:ext>
                  </a:extLst>
                </a:gridCol>
                <a:gridCol w="266700">
                  <a:extLst>
                    <a:ext uri="{9D8B030D-6E8A-4147-A177-3AD203B41FA5}">
                      <a16:colId xmlns:a16="http://schemas.microsoft.com/office/drawing/2014/main" val="70626985"/>
                    </a:ext>
                  </a:extLst>
                </a:gridCol>
                <a:gridCol w="355600">
                  <a:extLst>
                    <a:ext uri="{9D8B030D-6E8A-4147-A177-3AD203B41FA5}">
                      <a16:colId xmlns:a16="http://schemas.microsoft.com/office/drawing/2014/main" val="4227408235"/>
                    </a:ext>
                  </a:extLst>
                </a:gridCol>
                <a:gridCol w="334963">
                  <a:extLst>
                    <a:ext uri="{9D8B030D-6E8A-4147-A177-3AD203B41FA5}">
                      <a16:colId xmlns:a16="http://schemas.microsoft.com/office/drawing/2014/main" val="3023379377"/>
                    </a:ext>
                  </a:extLst>
                </a:gridCol>
              </a:tblGrid>
              <a:tr h="152400">
                <a:tc>
                  <a:txBody>
                    <a:bodyPr/>
                    <a:lstStyle/>
                    <a:p>
                      <a:pPr algn="l" fontAlgn="ctr"/>
                      <a:r>
                        <a:rPr lang="en-US" sz="900" b="1" i="0" u="none" strike="noStrike" dirty="0">
                          <a:solidFill>
                            <a:srgbClr val="000000"/>
                          </a:solidFill>
                          <a:effectLst/>
                          <a:latin typeface="Calibri" panose="020F0502020204030204" pitchFamily="34" charset="0"/>
                        </a:rPr>
                        <a:t>Position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Title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Band</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Series</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Grade</a:t>
                      </a:r>
                    </a:p>
                  </a:txBody>
                  <a:tcPr marL="9525" marR="9525" marT="9525" marB="0" anchor="ctr">
                    <a:noFill/>
                  </a:tcPr>
                </a:tc>
                <a:extLst>
                  <a:ext uri="{0D108BD9-81ED-4DB2-BD59-A6C34878D82A}">
                    <a16:rowId xmlns:a16="http://schemas.microsoft.com/office/drawing/2014/main" val="3659629717"/>
                  </a:ext>
                </a:extLst>
              </a:tr>
              <a:tr h="152400">
                <a:tc>
                  <a:txBody>
                    <a:bodyPr/>
                    <a:lstStyle/>
                    <a:p>
                      <a:pPr algn="l" fontAlgn="ctr"/>
                      <a:r>
                        <a:rPr lang="en-US" sz="900" u="none" strike="noStrike">
                          <a:effectLst/>
                        </a:rPr>
                        <a:t>03050065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SUPV</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NH</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47041994"/>
                  </a:ext>
                </a:extLst>
              </a:tr>
              <a:tr h="152400">
                <a:tc>
                  <a:txBody>
                    <a:bodyPr/>
                    <a:lstStyle/>
                    <a:p>
                      <a:pPr algn="l" fontAlgn="ctr"/>
                      <a:r>
                        <a:rPr lang="en-US" sz="900" u="none" strike="noStrike">
                          <a:effectLst/>
                        </a:rPr>
                        <a:t>03050059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03065536"/>
                  </a:ext>
                </a:extLst>
              </a:tr>
              <a:tr h="152400">
                <a:tc>
                  <a:txBody>
                    <a:bodyPr/>
                    <a:lstStyle/>
                    <a:p>
                      <a:pPr algn="l" fontAlgn="ctr"/>
                      <a:r>
                        <a:rPr lang="en-US" sz="900" u="none" strike="noStrike">
                          <a:effectLst/>
                        </a:rPr>
                        <a:t>03050060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0896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49707185"/>
                  </a:ext>
                </a:extLst>
              </a:tr>
              <a:tr h="152400">
                <a:tc>
                  <a:txBody>
                    <a:bodyPr/>
                    <a:lstStyle/>
                    <a:p>
                      <a:pPr algn="l" fontAlgn="ctr"/>
                      <a:r>
                        <a:rPr lang="en-US" sz="900" u="none" strike="noStrike">
                          <a:effectLst/>
                        </a:rPr>
                        <a:t>03050061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0830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639095840"/>
                  </a:ext>
                </a:extLst>
              </a:tr>
              <a:tr h="152400">
                <a:tc>
                  <a:txBody>
                    <a:bodyPr/>
                    <a:lstStyle/>
                    <a:p>
                      <a:pPr algn="l" fontAlgn="ctr"/>
                      <a:r>
                        <a:rPr lang="en-US" sz="900" u="none" strike="noStrike">
                          <a:effectLst/>
                        </a:rPr>
                        <a:t>03059351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662078436"/>
                  </a:ext>
                </a:extLst>
              </a:tr>
              <a:tr h="152400">
                <a:tc>
                  <a:txBody>
                    <a:bodyPr/>
                    <a:lstStyle/>
                    <a:p>
                      <a:pPr algn="l" fontAlgn="ctr"/>
                      <a:r>
                        <a:rPr lang="en-US" sz="900" u="none" strike="noStrike">
                          <a:effectLst/>
                        </a:rPr>
                        <a:t>03050058</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0861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501443754"/>
                  </a:ext>
                </a:extLst>
              </a:tr>
              <a:tr h="152400">
                <a:tc>
                  <a:txBody>
                    <a:bodyPr/>
                    <a:lstStyle/>
                    <a:p>
                      <a:pPr algn="l" fontAlgn="ctr"/>
                      <a:r>
                        <a:rPr lang="en-US" sz="900" u="none" strike="noStrike">
                          <a:effectLst/>
                        </a:rPr>
                        <a:t>03050062</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89340834"/>
                  </a:ext>
                </a:extLst>
              </a:tr>
              <a:tr h="152400">
                <a:tc>
                  <a:txBody>
                    <a:bodyPr/>
                    <a:lstStyle/>
                    <a:p>
                      <a:pPr algn="l" fontAlgn="ctr"/>
                      <a:r>
                        <a:rPr lang="en-US" sz="900" u="none" strike="noStrike">
                          <a:effectLst/>
                        </a:rPr>
                        <a:t>03050063</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886428358"/>
                  </a:ext>
                </a:extLst>
              </a:tr>
              <a:tr h="152400">
                <a:tc>
                  <a:txBody>
                    <a:bodyPr/>
                    <a:lstStyle/>
                    <a:p>
                      <a:pPr algn="l" fontAlgn="ctr"/>
                      <a:r>
                        <a:rPr lang="en-US" sz="900" u="none" strike="noStrike">
                          <a:effectLst/>
                        </a:rPr>
                        <a:t>03050064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617600153"/>
                  </a:ext>
                </a:extLst>
              </a:tr>
              <a:tr h="152400">
                <a:tc>
                  <a:txBody>
                    <a:bodyPr/>
                    <a:lstStyle/>
                    <a:p>
                      <a:pPr algn="l" fontAlgn="ctr"/>
                      <a:r>
                        <a:rPr lang="en-US" sz="900" u="none" strike="noStrike">
                          <a:effectLst/>
                        </a:rPr>
                        <a:t>03058481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254841617"/>
                  </a:ext>
                </a:extLst>
              </a:tr>
              <a:tr h="152400">
                <a:tc>
                  <a:txBody>
                    <a:bodyPr/>
                    <a:lstStyle/>
                    <a:p>
                      <a:pPr algn="l" fontAlgn="ctr"/>
                      <a:r>
                        <a:rPr lang="en-US" sz="900" u="none" strike="noStrike">
                          <a:effectLst/>
                        </a:rPr>
                        <a:t>03058484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0855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29605390"/>
                  </a:ext>
                </a:extLst>
              </a:tr>
              <a:tr h="152400">
                <a:tc>
                  <a:txBody>
                    <a:bodyPr/>
                    <a:lstStyle/>
                    <a:p>
                      <a:pPr algn="l" fontAlgn="ctr"/>
                      <a:r>
                        <a:rPr lang="en-US" sz="900" u="none" strike="noStrike">
                          <a:effectLst/>
                        </a:rPr>
                        <a:t>03056046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87668820"/>
                  </a:ext>
                </a:extLst>
              </a:tr>
              <a:tr h="152400">
                <a:tc>
                  <a:txBody>
                    <a:bodyPr/>
                    <a:lstStyle/>
                    <a:p>
                      <a:pPr algn="l" fontAlgn="ctr"/>
                      <a:r>
                        <a:rPr lang="en-US" sz="900" u="none" strike="noStrike">
                          <a:effectLst/>
                        </a:rPr>
                        <a:t>03056222</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260423215"/>
                  </a:ext>
                </a:extLst>
              </a:tr>
              <a:tr h="152400">
                <a:tc>
                  <a:txBody>
                    <a:bodyPr/>
                    <a:lstStyle/>
                    <a:p>
                      <a:pPr algn="l" fontAlgn="ctr"/>
                      <a:r>
                        <a:rPr lang="en-US" sz="900" u="none" strike="noStrike">
                          <a:effectLst/>
                        </a:rPr>
                        <a:t>03058262</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781900578"/>
                  </a:ext>
                </a:extLst>
              </a:tr>
              <a:tr h="152400">
                <a:tc>
                  <a:txBody>
                    <a:bodyPr/>
                    <a:lstStyle/>
                    <a:p>
                      <a:pPr algn="l" fontAlgn="ctr"/>
                      <a:r>
                        <a:rPr lang="en-US" sz="900" u="none" strike="noStrike">
                          <a:effectLst/>
                        </a:rPr>
                        <a:t>03058479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66087703"/>
                  </a:ext>
                </a:extLst>
              </a:tr>
              <a:tr h="152400">
                <a:tc>
                  <a:txBody>
                    <a:bodyPr/>
                    <a:lstStyle/>
                    <a:p>
                      <a:pPr algn="l" fontAlgn="ctr"/>
                      <a:r>
                        <a:rPr lang="en-US" sz="900" u="none" strike="noStrike" dirty="0">
                          <a:effectLst/>
                        </a:rPr>
                        <a:t>03360884</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ORSA</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GS</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1515</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12</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664103577"/>
                  </a:ext>
                </a:extLst>
              </a:tr>
            </a:tbl>
          </a:graphicData>
        </a:graphic>
      </p:graphicFrame>
      <p:sp>
        <p:nvSpPr>
          <p:cNvPr id="14" name="Rectangle 13">
            <a:extLst>
              <a:ext uri="{FF2B5EF4-FFF2-40B4-BE49-F238E27FC236}">
                <a16:creationId xmlns:a16="http://schemas.microsoft.com/office/drawing/2014/main" id="{F9F18A3C-74D4-C3A9-6D7D-FB0E8AE20F2C}"/>
              </a:ext>
            </a:extLst>
          </p:cNvPr>
          <p:cNvSpPr>
            <a:spLocks noChangeArrowheads="1"/>
          </p:cNvSpPr>
          <p:nvPr/>
        </p:nvSpPr>
        <p:spPr bwMode="auto">
          <a:xfrm>
            <a:off x="8193022" y="3074721"/>
            <a:ext cx="3514614" cy="3230384"/>
          </a:xfrm>
          <a:prstGeom prst="rect">
            <a:avLst/>
          </a:prstGeom>
          <a:noFill/>
          <a:ln w="28575" algn="ctr">
            <a:solidFill>
              <a:schemeClr val="tx1"/>
            </a:solidFill>
            <a:round/>
            <a:headEnd/>
            <a:tailEnd/>
          </a:ln>
          <a:effectLst>
            <a:outerShdw blurRad="63500" sx="102000" sy="102000" algn="ctr" rotWithShape="0">
              <a:prstClr val="black">
                <a:alpha val="40000"/>
              </a:prstClr>
            </a:outerShdw>
          </a:effectLst>
        </p:spPr>
        <p:txBody>
          <a:bodyPr lIns="91390" tIns="45694" rIns="91390" bIns="45694"/>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GD EVMS 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(DCMA-PCEC</a:t>
            </a:r>
            <a:r>
              <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REQD 14 // AUTH 11 // OB 11  </a:t>
            </a:r>
          </a:p>
        </p:txBody>
      </p:sp>
      <p:graphicFrame>
        <p:nvGraphicFramePr>
          <p:cNvPr id="15" name="Table 14">
            <a:extLst>
              <a:ext uri="{FF2B5EF4-FFF2-40B4-BE49-F238E27FC236}">
                <a16:creationId xmlns:a16="http://schemas.microsoft.com/office/drawing/2014/main" id="{480BACC3-3D15-FFD4-441A-B32540D88A6D}"/>
              </a:ext>
              <a:ext uri="{C183D7F6-B498-43B3-948B-1728B52AA6E4}">
                <adec:decorative xmlns:adec="http://schemas.microsoft.com/office/drawing/2017/decorative" val="0"/>
              </a:ext>
            </a:extLst>
          </p:cNvPr>
          <p:cNvGraphicFramePr>
            <a:graphicFrameLocks noGrp="1"/>
          </p:cNvGraphicFramePr>
          <p:nvPr/>
        </p:nvGraphicFramePr>
        <p:xfrm>
          <a:off x="9048629" y="3508235"/>
          <a:ext cx="1901825" cy="22860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2359517237"/>
                    </a:ext>
                  </a:extLst>
                </a:gridCol>
                <a:gridCol w="342900">
                  <a:extLst>
                    <a:ext uri="{9D8B030D-6E8A-4147-A177-3AD203B41FA5}">
                      <a16:colId xmlns:a16="http://schemas.microsoft.com/office/drawing/2014/main" val="517353763"/>
                    </a:ext>
                  </a:extLst>
                </a:gridCol>
                <a:gridCol w="266700">
                  <a:extLst>
                    <a:ext uri="{9D8B030D-6E8A-4147-A177-3AD203B41FA5}">
                      <a16:colId xmlns:a16="http://schemas.microsoft.com/office/drawing/2014/main" val="103588276"/>
                    </a:ext>
                  </a:extLst>
                </a:gridCol>
                <a:gridCol w="355600">
                  <a:extLst>
                    <a:ext uri="{9D8B030D-6E8A-4147-A177-3AD203B41FA5}">
                      <a16:colId xmlns:a16="http://schemas.microsoft.com/office/drawing/2014/main" val="4212847971"/>
                    </a:ext>
                  </a:extLst>
                </a:gridCol>
                <a:gridCol w="327025">
                  <a:extLst>
                    <a:ext uri="{9D8B030D-6E8A-4147-A177-3AD203B41FA5}">
                      <a16:colId xmlns:a16="http://schemas.microsoft.com/office/drawing/2014/main" val="1039887532"/>
                    </a:ext>
                  </a:extLst>
                </a:gridCol>
              </a:tblGrid>
              <a:tr h="152400">
                <a:tc>
                  <a:txBody>
                    <a:bodyPr/>
                    <a:lstStyle/>
                    <a:p>
                      <a:pPr algn="l" fontAlgn="ctr"/>
                      <a:r>
                        <a:rPr lang="en-US" sz="900" b="1" i="0" u="none" strike="noStrike" dirty="0">
                          <a:solidFill>
                            <a:srgbClr val="000000"/>
                          </a:solidFill>
                          <a:effectLst/>
                          <a:latin typeface="Calibri" panose="020F0502020204030204" pitchFamily="34" charset="0"/>
                        </a:rPr>
                        <a:t>Position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Title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Band</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Series</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Grade</a:t>
                      </a:r>
                    </a:p>
                  </a:txBody>
                  <a:tcPr marL="9525" marR="9525" marT="9525" marB="0" anchor="ctr">
                    <a:noFill/>
                  </a:tcPr>
                </a:tc>
                <a:extLst>
                  <a:ext uri="{0D108BD9-81ED-4DB2-BD59-A6C34878D82A}">
                    <a16:rowId xmlns:a16="http://schemas.microsoft.com/office/drawing/2014/main" val="972181035"/>
                  </a:ext>
                </a:extLst>
              </a:tr>
              <a:tr h="152400">
                <a:tc>
                  <a:txBody>
                    <a:bodyPr/>
                    <a:lstStyle/>
                    <a:p>
                      <a:pPr algn="l" fontAlgn="ctr"/>
                      <a:r>
                        <a:rPr lang="en-US" sz="900" u="none" strike="noStrike">
                          <a:effectLst/>
                        </a:rPr>
                        <a:t>03050037</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SUPV</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NH</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152507359"/>
                  </a:ext>
                </a:extLst>
              </a:tr>
              <a:tr h="152400">
                <a:tc>
                  <a:txBody>
                    <a:bodyPr/>
                    <a:lstStyle/>
                    <a:p>
                      <a:pPr algn="l" fontAlgn="ctr"/>
                      <a:r>
                        <a:rPr lang="en-US" sz="900" u="none" strike="noStrike">
                          <a:effectLst/>
                        </a:rPr>
                        <a:t>03050038</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32063810"/>
                  </a:ext>
                </a:extLst>
              </a:tr>
              <a:tr h="152400">
                <a:tc>
                  <a:txBody>
                    <a:bodyPr/>
                    <a:lstStyle/>
                    <a:p>
                      <a:pPr algn="l" fontAlgn="ctr"/>
                      <a:r>
                        <a:rPr lang="en-US" sz="900" u="none" strike="noStrike" dirty="0">
                          <a:effectLst/>
                        </a:rPr>
                        <a:t>03050041</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86170056"/>
                  </a:ext>
                </a:extLst>
              </a:tr>
              <a:tr h="152400">
                <a:tc>
                  <a:txBody>
                    <a:bodyPr/>
                    <a:lstStyle/>
                    <a:p>
                      <a:pPr algn="l" fontAlgn="ctr"/>
                      <a:r>
                        <a:rPr lang="en-US" sz="900" u="none" strike="noStrike">
                          <a:effectLst/>
                        </a:rPr>
                        <a:t>03050045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795314530"/>
                  </a:ext>
                </a:extLst>
              </a:tr>
              <a:tr h="152400">
                <a:tc>
                  <a:txBody>
                    <a:bodyPr/>
                    <a:lstStyle/>
                    <a:p>
                      <a:pPr algn="l" fontAlgn="ctr"/>
                      <a:r>
                        <a:rPr lang="en-US" sz="900" u="none" strike="noStrike">
                          <a:effectLst/>
                        </a:rPr>
                        <a:t>03050046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95589868"/>
                  </a:ext>
                </a:extLst>
              </a:tr>
              <a:tr h="152400">
                <a:tc>
                  <a:txBody>
                    <a:bodyPr/>
                    <a:lstStyle/>
                    <a:p>
                      <a:pPr algn="l" fontAlgn="ctr"/>
                      <a:r>
                        <a:rPr lang="en-US" sz="900" u="none" strike="noStrike">
                          <a:effectLst/>
                        </a:rPr>
                        <a:t>03050040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104436765"/>
                  </a:ext>
                </a:extLst>
              </a:tr>
              <a:tr h="152400">
                <a:tc>
                  <a:txBody>
                    <a:bodyPr/>
                    <a:lstStyle/>
                    <a:p>
                      <a:pPr algn="l" fontAlgn="ctr"/>
                      <a:r>
                        <a:rPr lang="en-US" sz="900" u="none" strike="noStrike">
                          <a:effectLst/>
                        </a:rPr>
                        <a:t>03050043</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395478885"/>
                  </a:ext>
                </a:extLst>
              </a:tr>
              <a:tr h="152400">
                <a:tc>
                  <a:txBody>
                    <a:bodyPr/>
                    <a:lstStyle/>
                    <a:p>
                      <a:pPr algn="l" fontAlgn="ctr"/>
                      <a:r>
                        <a:rPr lang="en-US" sz="900" u="none" strike="noStrike">
                          <a:effectLst/>
                        </a:rPr>
                        <a:t>03050044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01429027"/>
                  </a:ext>
                </a:extLst>
              </a:tr>
              <a:tr h="152400">
                <a:tc>
                  <a:txBody>
                    <a:bodyPr/>
                    <a:lstStyle/>
                    <a:p>
                      <a:pPr algn="l" fontAlgn="ctr"/>
                      <a:r>
                        <a:rPr lang="en-US" sz="900" u="none" strike="noStrike">
                          <a:effectLst/>
                        </a:rPr>
                        <a:t>03053809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0830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224159186"/>
                  </a:ext>
                </a:extLst>
              </a:tr>
              <a:tr h="152400">
                <a:tc>
                  <a:txBody>
                    <a:bodyPr/>
                    <a:lstStyle/>
                    <a:p>
                      <a:pPr algn="l" fontAlgn="ctr"/>
                      <a:r>
                        <a:rPr lang="en-US" sz="900" u="none" strike="noStrike">
                          <a:effectLst/>
                        </a:rPr>
                        <a:t>03053003</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077184124"/>
                  </a:ext>
                </a:extLst>
              </a:tr>
              <a:tr h="152400">
                <a:tc>
                  <a:txBody>
                    <a:bodyPr/>
                    <a:lstStyle/>
                    <a:p>
                      <a:pPr algn="l" fontAlgn="ctr"/>
                      <a:r>
                        <a:rPr lang="en-US" sz="900" u="none" strike="noStrike">
                          <a:effectLst/>
                        </a:rPr>
                        <a:t>03053071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49864389"/>
                  </a:ext>
                </a:extLst>
              </a:tr>
              <a:tr h="152400">
                <a:tc>
                  <a:txBody>
                    <a:bodyPr/>
                    <a:lstStyle/>
                    <a:p>
                      <a:pPr algn="l" fontAlgn="ctr"/>
                      <a:r>
                        <a:rPr lang="en-US" sz="900" u="none" strike="noStrike">
                          <a:effectLst/>
                        </a:rPr>
                        <a:t>03053526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21222896"/>
                  </a:ext>
                </a:extLst>
              </a:tr>
              <a:tr h="152400">
                <a:tc>
                  <a:txBody>
                    <a:bodyPr/>
                    <a:lstStyle/>
                    <a:p>
                      <a:pPr algn="l" fontAlgn="ctr"/>
                      <a:r>
                        <a:rPr lang="en-US" sz="900" u="none" strike="noStrike">
                          <a:effectLst/>
                        </a:rPr>
                        <a:t>03054929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57416386"/>
                  </a:ext>
                </a:extLst>
              </a:tr>
              <a:tr h="152400">
                <a:tc>
                  <a:txBody>
                    <a:bodyPr/>
                    <a:lstStyle/>
                    <a:p>
                      <a:pPr algn="l" fontAlgn="ctr"/>
                      <a:r>
                        <a:rPr lang="en-US" sz="900" u="none" strike="noStrike" dirty="0">
                          <a:effectLst/>
                        </a:rPr>
                        <a:t>03146157</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ORSA</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GS</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1515</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12</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37414164"/>
                  </a:ext>
                </a:extLst>
              </a:tr>
            </a:tbl>
          </a:graphicData>
        </a:graphic>
      </p:graphicFrame>
      <p:sp>
        <p:nvSpPr>
          <p:cNvPr id="4" name="Text Placeholder 3">
            <a:extLst>
              <a:ext uri="{FF2B5EF4-FFF2-40B4-BE49-F238E27FC236}">
                <a16:creationId xmlns:a16="http://schemas.microsoft.com/office/drawing/2014/main" id="{55B4F375-DE96-7EF2-AA67-561477C26EB8}"/>
              </a:ext>
            </a:extLst>
          </p:cNvPr>
          <p:cNvSpPr>
            <a:spLocks noGrp="1"/>
          </p:cNvSpPr>
          <p:nvPr>
            <p:ph type="body" sz="quarter" idx="11"/>
          </p:nvPr>
        </p:nvSpPr>
        <p:spPr/>
        <p:txBody>
          <a:bodyPr/>
          <a:lstStyle/>
          <a:p>
            <a:r>
              <a:rPr kumimoji="0" lang="en-US" sz="10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a:p>
            <a:endParaRPr lang="en-US" dirty="0"/>
          </a:p>
        </p:txBody>
      </p:sp>
      <p:sp>
        <p:nvSpPr>
          <p:cNvPr id="2" name="Slide Number Placeholder 1">
            <a:extLst>
              <a:ext uri="{FF2B5EF4-FFF2-40B4-BE49-F238E27FC236}">
                <a16:creationId xmlns:a16="http://schemas.microsoft.com/office/drawing/2014/main" id="{BB56842D-FC3C-09C8-52A0-8D8EA0A4EBE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96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6CA9C66-0037-7794-123C-1A7B71B75EA7}"/>
              </a:ext>
            </a:extLst>
          </p:cNvPr>
          <p:cNvSpPr>
            <a:spLocks noGrp="1"/>
          </p:cNvSpPr>
          <p:nvPr>
            <p:ph type="body" sz="quarter" idx="16"/>
          </p:nvPr>
        </p:nvSpPr>
        <p:spPr/>
        <p:txBody>
          <a:bodyPr/>
          <a:lstStyle/>
          <a:p>
            <a:r>
              <a:rPr kumimoji="0" lang="en-US" sz="10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a:p>
            <a:endParaRPr lang="en-US" dirty="0"/>
          </a:p>
        </p:txBody>
      </p:sp>
      <p:sp>
        <p:nvSpPr>
          <p:cNvPr id="8" name="Text Placeholder 7">
            <a:extLst>
              <a:ext uri="{FF2B5EF4-FFF2-40B4-BE49-F238E27FC236}">
                <a16:creationId xmlns:a16="http://schemas.microsoft.com/office/drawing/2014/main" id="{B8480495-2273-E0A3-3523-6D05F3CBDA66}"/>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101129"/>
                </a:solidFill>
                <a:effectLst/>
                <a:uLnTx/>
                <a:uFillTx/>
                <a:latin typeface="+mn-lt"/>
                <a:ea typeface="+mn-ea"/>
                <a:cs typeface="+mn-cs"/>
              </a:rPr>
              <a:t>Earned Value Management Systems Group</a:t>
            </a:r>
          </a:p>
        </p:txBody>
      </p:sp>
      <p:sp>
        <p:nvSpPr>
          <p:cNvPr id="10" name="Rectangle 9">
            <a:extLst>
              <a:ext uri="{FF2B5EF4-FFF2-40B4-BE49-F238E27FC236}">
                <a16:creationId xmlns:a16="http://schemas.microsoft.com/office/drawing/2014/main" id="{15818E53-6102-5001-F07C-A2C2117E414E}"/>
              </a:ext>
            </a:extLst>
          </p:cNvPr>
          <p:cNvSpPr>
            <a:spLocks noChangeArrowheads="1"/>
          </p:cNvSpPr>
          <p:nvPr/>
        </p:nvSpPr>
        <p:spPr bwMode="auto">
          <a:xfrm>
            <a:off x="163614" y="2476500"/>
            <a:ext cx="3641272" cy="3797300"/>
          </a:xfrm>
          <a:prstGeom prst="rect">
            <a:avLst/>
          </a:prstGeom>
          <a:noFill/>
          <a:ln w="28575" algn="ctr">
            <a:solidFill>
              <a:schemeClr val="tx1"/>
            </a:solidFill>
            <a:round/>
            <a:headEnd/>
            <a:tailEnd/>
          </a:ln>
          <a:effectLst/>
        </p:spPr>
        <p:txBody>
          <a:bodyPr lIns="91390" tIns="45694" rIns="91390" bIns="45694"/>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LM EVMS 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(DCMA-PCED</a:t>
            </a:r>
            <a:r>
              <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REQD 16 // AUTH 16 // OB 16</a:t>
            </a:r>
          </a:p>
        </p:txBody>
      </p:sp>
      <p:graphicFrame>
        <p:nvGraphicFramePr>
          <p:cNvPr id="15" name="Table 14">
            <a:extLst>
              <a:ext uri="{FF2B5EF4-FFF2-40B4-BE49-F238E27FC236}">
                <a16:creationId xmlns:a16="http://schemas.microsoft.com/office/drawing/2014/main" id="{BE340170-E54C-1A77-B5D8-4E1C118F6835}"/>
              </a:ext>
            </a:extLst>
          </p:cNvPr>
          <p:cNvGraphicFramePr>
            <a:graphicFrameLocks noGrp="1"/>
          </p:cNvGraphicFramePr>
          <p:nvPr/>
        </p:nvGraphicFramePr>
        <p:xfrm>
          <a:off x="1082549" y="2988282"/>
          <a:ext cx="1909763" cy="25908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2321035703"/>
                    </a:ext>
                  </a:extLst>
                </a:gridCol>
                <a:gridCol w="342900">
                  <a:extLst>
                    <a:ext uri="{9D8B030D-6E8A-4147-A177-3AD203B41FA5}">
                      <a16:colId xmlns:a16="http://schemas.microsoft.com/office/drawing/2014/main" val="2657547555"/>
                    </a:ext>
                  </a:extLst>
                </a:gridCol>
                <a:gridCol w="266700">
                  <a:extLst>
                    <a:ext uri="{9D8B030D-6E8A-4147-A177-3AD203B41FA5}">
                      <a16:colId xmlns:a16="http://schemas.microsoft.com/office/drawing/2014/main" val="2793159769"/>
                    </a:ext>
                  </a:extLst>
                </a:gridCol>
                <a:gridCol w="355600">
                  <a:extLst>
                    <a:ext uri="{9D8B030D-6E8A-4147-A177-3AD203B41FA5}">
                      <a16:colId xmlns:a16="http://schemas.microsoft.com/office/drawing/2014/main" val="2354204355"/>
                    </a:ext>
                  </a:extLst>
                </a:gridCol>
                <a:gridCol w="334963">
                  <a:extLst>
                    <a:ext uri="{9D8B030D-6E8A-4147-A177-3AD203B41FA5}">
                      <a16:colId xmlns:a16="http://schemas.microsoft.com/office/drawing/2014/main" val="2978155647"/>
                    </a:ext>
                  </a:extLst>
                </a:gridCol>
              </a:tblGrid>
              <a:tr h="152400">
                <a:tc>
                  <a:txBody>
                    <a:bodyPr/>
                    <a:lstStyle/>
                    <a:p>
                      <a:pPr algn="l" fontAlgn="ctr"/>
                      <a:r>
                        <a:rPr lang="en-US" sz="900" b="1" i="0" u="none" strike="noStrike" dirty="0">
                          <a:solidFill>
                            <a:srgbClr val="000000"/>
                          </a:solidFill>
                          <a:effectLst/>
                          <a:latin typeface="Calibri" panose="020F0502020204030204" pitchFamily="34" charset="0"/>
                        </a:rPr>
                        <a:t>Position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Title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Band</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Series</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Grade</a:t>
                      </a:r>
                    </a:p>
                  </a:txBody>
                  <a:tcPr marL="9525" marR="9525" marT="9525" marB="0" anchor="ctr">
                    <a:noFill/>
                  </a:tcPr>
                </a:tc>
                <a:extLst>
                  <a:ext uri="{0D108BD9-81ED-4DB2-BD59-A6C34878D82A}">
                    <a16:rowId xmlns:a16="http://schemas.microsoft.com/office/drawing/2014/main" val="292310112"/>
                  </a:ext>
                </a:extLst>
              </a:tr>
              <a:tr h="152400">
                <a:tc>
                  <a:txBody>
                    <a:bodyPr/>
                    <a:lstStyle/>
                    <a:p>
                      <a:pPr algn="l" fontAlgn="ctr"/>
                      <a:r>
                        <a:rPr lang="en-US" sz="900" u="none" strike="noStrike">
                          <a:effectLst/>
                        </a:rPr>
                        <a:t>03050081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SUPV</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NH</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30782657"/>
                  </a:ext>
                </a:extLst>
              </a:tr>
              <a:tr h="152400">
                <a:tc>
                  <a:txBody>
                    <a:bodyPr/>
                    <a:lstStyle/>
                    <a:p>
                      <a:pPr algn="l" fontAlgn="ctr"/>
                      <a:r>
                        <a:rPr lang="en-US" sz="900" u="none" strike="noStrike">
                          <a:effectLst/>
                        </a:rPr>
                        <a:t>03050076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952366804"/>
                  </a:ext>
                </a:extLst>
              </a:tr>
              <a:tr h="152400">
                <a:tc>
                  <a:txBody>
                    <a:bodyPr/>
                    <a:lstStyle/>
                    <a:p>
                      <a:pPr algn="l" fontAlgn="ctr"/>
                      <a:r>
                        <a:rPr lang="en-US" sz="900" u="none" strike="noStrike">
                          <a:effectLst/>
                        </a:rPr>
                        <a:t>03050077</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757531245"/>
                  </a:ext>
                </a:extLst>
              </a:tr>
              <a:tr h="152400">
                <a:tc>
                  <a:txBody>
                    <a:bodyPr/>
                    <a:lstStyle/>
                    <a:p>
                      <a:pPr algn="l" fontAlgn="ctr"/>
                      <a:r>
                        <a:rPr lang="en-US" sz="900" u="none" strike="noStrike">
                          <a:effectLst/>
                        </a:rPr>
                        <a:t>03050078</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EVMS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1101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70609151"/>
                  </a:ext>
                </a:extLst>
              </a:tr>
              <a:tr h="152400">
                <a:tc>
                  <a:txBody>
                    <a:bodyPr/>
                    <a:lstStyle/>
                    <a:p>
                      <a:pPr algn="l" fontAlgn="ctr"/>
                      <a:r>
                        <a:rPr lang="en-US" sz="900" u="none" strike="noStrike">
                          <a:effectLst/>
                        </a:rPr>
                        <a:t>03050080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954109164"/>
                  </a:ext>
                </a:extLst>
              </a:tr>
              <a:tr h="152400">
                <a:tc>
                  <a:txBody>
                    <a:bodyPr/>
                    <a:lstStyle/>
                    <a:p>
                      <a:pPr algn="l" fontAlgn="ctr"/>
                      <a:r>
                        <a:rPr lang="en-US" sz="900" u="none" strike="noStrike">
                          <a:effectLst/>
                        </a:rPr>
                        <a:t>03048309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019799084"/>
                  </a:ext>
                </a:extLst>
              </a:tr>
              <a:tr h="152400">
                <a:tc>
                  <a:txBody>
                    <a:bodyPr/>
                    <a:lstStyle/>
                    <a:p>
                      <a:pPr algn="l" fontAlgn="ctr"/>
                      <a:r>
                        <a:rPr lang="en-US" sz="900" u="none" strike="noStrike">
                          <a:effectLst/>
                        </a:rPr>
                        <a:t>03050074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229848405"/>
                  </a:ext>
                </a:extLst>
              </a:tr>
              <a:tr h="152400">
                <a:tc>
                  <a:txBody>
                    <a:bodyPr/>
                    <a:lstStyle/>
                    <a:p>
                      <a:pPr algn="l" fontAlgn="ctr"/>
                      <a:r>
                        <a:rPr lang="en-US" sz="900" u="none" strike="noStrike">
                          <a:effectLst/>
                        </a:rPr>
                        <a:t>03050075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085588066"/>
                  </a:ext>
                </a:extLst>
              </a:tr>
              <a:tr h="152400">
                <a:tc>
                  <a:txBody>
                    <a:bodyPr/>
                    <a:lstStyle/>
                    <a:p>
                      <a:pPr algn="l" fontAlgn="ctr"/>
                      <a:r>
                        <a:rPr lang="en-US" sz="900" u="none" strike="noStrike">
                          <a:effectLst/>
                        </a:rPr>
                        <a:t>03050079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033055192"/>
                  </a:ext>
                </a:extLst>
              </a:tr>
              <a:tr h="152400">
                <a:tc>
                  <a:txBody>
                    <a:bodyPr/>
                    <a:lstStyle/>
                    <a:p>
                      <a:pPr algn="l" fontAlgn="ctr"/>
                      <a:r>
                        <a:rPr lang="en-US" sz="900" u="none" strike="noStrike">
                          <a:effectLst/>
                        </a:rPr>
                        <a:t>03053813</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0896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53595415"/>
                  </a:ext>
                </a:extLst>
              </a:tr>
              <a:tr h="152400">
                <a:tc>
                  <a:txBody>
                    <a:bodyPr/>
                    <a:lstStyle/>
                    <a:p>
                      <a:pPr algn="l" fontAlgn="ctr"/>
                      <a:r>
                        <a:rPr lang="en-US" sz="900" u="none" strike="noStrike">
                          <a:effectLst/>
                        </a:rPr>
                        <a:t>03053815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003976288"/>
                  </a:ext>
                </a:extLst>
              </a:tr>
              <a:tr h="152400">
                <a:tc>
                  <a:txBody>
                    <a:bodyPr/>
                    <a:lstStyle/>
                    <a:p>
                      <a:pPr algn="l" fontAlgn="ctr"/>
                      <a:r>
                        <a:rPr lang="en-US" sz="900" u="none" strike="noStrike">
                          <a:effectLst/>
                        </a:rPr>
                        <a:t>03058793</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248426966"/>
                  </a:ext>
                </a:extLst>
              </a:tr>
              <a:tr h="152400">
                <a:tc>
                  <a:txBody>
                    <a:bodyPr/>
                    <a:lstStyle/>
                    <a:p>
                      <a:pPr algn="l" fontAlgn="ctr"/>
                      <a:r>
                        <a:rPr lang="en-US" sz="900" u="none" strike="noStrike">
                          <a:effectLst/>
                        </a:rPr>
                        <a:t>03059148</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56251715"/>
                  </a:ext>
                </a:extLst>
              </a:tr>
              <a:tr h="152400">
                <a:tc>
                  <a:txBody>
                    <a:bodyPr/>
                    <a:lstStyle/>
                    <a:p>
                      <a:pPr algn="l" fontAlgn="ctr"/>
                      <a:r>
                        <a:rPr lang="en-US" sz="900" u="none" strike="noStrike">
                          <a:effectLst/>
                        </a:rPr>
                        <a:t>03061014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6971859"/>
                  </a:ext>
                </a:extLst>
              </a:tr>
              <a:tr h="152400">
                <a:tc>
                  <a:txBody>
                    <a:bodyPr/>
                    <a:lstStyle/>
                    <a:p>
                      <a:pPr algn="l" fontAlgn="ctr"/>
                      <a:r>
                        <a:rPr lang="en-US" sz="900" u="none" strike="noStrike">
                          <a:effectLst/>
                        </a:rPr>
                        <a:t>03137756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45279085"/>
                  </a:ext>
                </a:extLst>
              </a:tr>
              <a:tr h="152400">
                <a:tc>
                  <a:txBody>
                    <a:bodyPr/>
                    <a:lstStyle/>
                    <a:p>
                      <a:pPr algn="l" fontAlgn="ctr"/>
                      <a:r>
                        <a:rPr lang="en-US" sz="900" u="none" strike="noStrike" dirty="0">
                          <a:effectLst/>
                        </a:rPr>
                        <a:t>03146160</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ORSA</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GS</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1515</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12</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503963407"/>
                  </a:ext>
                </a:extLst>
              </a:tr>
            </a:tbl>
          </a:graphicData>
        </a:graphic>
      </p:graphicFrame>
      <p:sp>
        <p:nvSpPr>
          <p:cNvPr id="11" name="Rectangle 10">
            <a:extLst>
              <a:ext uri="{FF2B5EF4-FFF2-40B4-BE49-F238E27FC236}">
                <a16:creationId xmlns:a16="http://schemas.microsoft.com/office/drawing/2014/main" id="{93F56829-9C36-34DD-D578-2899A1AB8DCA}"/>
              </a:ext>
            </a:extLst>
          </p:cNvPr>
          <p:cNvSpPr>
            <a:spLocks noChangeArrowheads="1"/>
          </p:cNvSpPr>
          <p:nvPr/>
        </p:nvSpPr>
        <p:spPr bwMode="auto">
          <a:xfrm>
            <a:off x="4261756" y="2476500"/>
            <a:ext cx="3755573" cy="3797300"/>
          </a:xfrm>
          <a:prstGeom prst="rect">
            <a:avLst/>
          </a:prstGeom>
          <a:noFill/>
          <a:ln w="28575" algn="ctr">
            <a:solidFill>
              <a:schemeClr val="tx1"/>
            </a:solidFill>
            <a:round/>
            <a:headEnd/>
            <a:tailEnd/>
          </a:ln>
          <a:effectLst/>
        </p:spPr>
        <p:txBody>
          <a:bodyPr lIns="91390" tIns="45694" rIns="91390" bIns="45694"/>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NG EVMS 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(DCMA-PCEE</a:t>
            </a:r>
            <a:r>
              <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REQD 15 // AUTH 14 // OB 13</a:t>
            </a:r>
          </a:p>
        </p:txBody>
      </p:sp>
      <p:graphicFrame>
        <p:nvGraphicFramePr>
          <p:cNvPr id="14" name="Table 13">
            <a:extLst>
              <a:ext uri="{FF2B5EF4-FFF2-40B4-BE49-F238E27FC236}">
                <a16:creationId xmlns:a16="http://schemas.microsoft.com/office/drawing/2014/main" id="{32FF0997-1AC4-1CD5-CF20-9D4584ABE7FB}"/>
              </a:ext>
            </a:extLst>
          </p:cNvPr>
          <p:cNvGraphicFramePr>
            <a:graphicFrameLocks noGrp="1"/>
          </p:cNvGraphicFramePr>
          <p:nvPr/>
        </p:nvGraphicFramePr>
        <p:xfrm>
          <a:off x="5182282" y="2988282"/>
          <a:ext cx="1909763" cy="24384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264436603"/>
                    </a:ext>
                  </a:extLst>
                </a:gridCol>
                <a:gridCol w="342900">
                  <a:extLst>
                    <a:ext uri="{9D8B030D-6E8A-4147-A177-3AD203B41FA5}">
                      <a16:colId xmlns:a16="http://schemas.microsoft.com/office/drawing/2014/main" val="2296739980"/>
                    </a:ext>
                  </a:extLst>
                </a:gridCol>
                <a:gridCol w="266700">
                  <a:extLst>
                    <a:ext uri="{9D8B030D-6E8A-4147-A177-3AD203B41FA5}">
                      <a16:colId xmlns:a16="http://schemas.microsoft.com/office/drawing/2014/main" val="4059812150"/>
                    </a:ext>
                  </a:extLst>
                </a:gridCol>
                <a:gridCol w="355600">
                  <a:extLst>
                    <a:ext uri="{9D8B030D-6E8A-4147-A177-3AD203B41FA5}">
                      <a16:colId xmlns:a16="http://schemas.microsoft.com/office/drawing/2014/main" val="2769123004"/>
                    </a:ext>
                  </a:extLst>
                </a:gridCol>
                <a:gridCol w="334963">
                  <a:extLst>
                    <a:ext uri="{9D8B030D-6E8A-4147-A177-3AD203B41FA5}">
                      <a16:colId xmlns:a16="http://schemas.microsoft.com/office/drawing/2014/main" val="2945564379"/>
                    </a:ext>
                  </a:extLst>
                </a:gridCol>
              </a:tblGrid>
              <a:tr h="152400">
                <a:tc>
                  <a:txBody>
                    <a:bodyPr/>
                    <a:lstStyle/>
                    <a:p>
                      <a:pPr algn="l" fontAlgn="ctr"/>
                      <a:r>
                        <a:rPr lang="en-US" sz="900" b="1" i="0" u="none" strike="noStrike" dirty="0">
                          <a:solidFill>
                            <a:srgbClr val="000000"/>
                          </a:solidFill>
                          <a:effectLst/>
                          <a:latin typeface="Calibri" panose="020F0502020204030204" pitchFamily="34" charset="0"/>
                        </a:rPr>
                        <a:t>Position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Title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Band</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Series</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Grade</a:t>
                      </a:r>
                    </a:p>
                  </a:txBody>
                  <a:tcPr marL="9525" marR="9525" marT="9525" marB="0" anchor="ctr">
                    <a:noFill/>
                  </a:tcPr>
                </a:tc>
                <a:extLst>
                  <a:ext uri="{0D108BD9-81ED-4DB2-BD59-A6C34878D82A}">
                    <a16:rowId xmlns:a16="http://schemas.microsoft.com/office/drawing/2014/main" val="416651746"/>
                  </a:ext>
                </a:extLst>
              </a:tr>
              <a:tr h="152400">
                <a:tc>
                  <a:txBody>
                    <a:bodyPr/>
                    <a:lstStyle/>
                    <a:p>
                      <a:pPr algn="l" fontAlgn="ctr"/>
                      <a:r>
                        <a:rPr lang="en-US" sz="900" u="none" strike="noStrike">
                          <a:effectLst/>
                        </a:rPr>
                        <a:t>03050057</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NH</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333623946"/>
                  </a:ext>
                </a:extLst>
              </a:tr>
              <a:tr h="152400">
                <a:tc>
                  <a:txBody>
                    <a:bodyPr/>
                    <a:lstStyle/>
                    <a:p>
                      <a:pPr algn="l" fontAlgn="ctr"/>
                      <a:r>
                        <a:rPr lang="en-US" sz="900" u="none" strike="noStrike">
                          <a:effectLst/>
                        </a:rPr>
                        <a:t>03048311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89221337"/>
                  </a:ext>
                </a:extLst>
              </a:tr>
              <a:tr h="152400">
                <a:tc>
                  <a:txBody>
                    <a:bodyPr/>
                    <a:lstStyle/>
                    <a:p>
                      <a:pPr algn="l" fontAlgn="ctr"/>
                      <a:r>
                        <a:rPr lang="en-US" sz="900" u="none" strike="noStrike">
                          <a:effectLst/>
                        </a:rPr>
                        <a:t>03050049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43858038"/>
                  </a:ext>
                </a:extLst>
              </a:tr>
              <a:tr h="152400">
                <a:tc>
                  <a:txBody>
                    <a:bodyPr/>
                    <a:lstStyle/>
                    <a:p>
                      <a:pPr algn="l" fontAlgn="ctr"/>
                      <a:r>
                        <a:rPr lang="en-US" sz="900" u="none" strike="noStrike">
                          <a:effectLst/>
                        </a:rPr>
                        <a:t>03050050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575120915"/>
                  </a:ext>
                </a:extLst>
              </a:tr>
              <a:tr h="152400">
                <a:tc>
                  <a:txBody>
                    <a:bodyPr/>
                    <a:lstStyle/>
                    <a:p>
                      <a:pPr algn="l" fontAlgn="ctr"/>
                      <a:r>
                        <a:rPr lang="en-US" sz="900" u="none" strike="noStrike">
                          <a:effectLst/>
                        </a:rPr>
                        <a:t>03050056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8045636"/>
                  </a:ext>
                </a:extLst>
              </a:tr>
              <a:tr h="152400">
                <a:tc>
                  <a:txBody>
                    <a:bodyPr/>
                    <a:lstStyle/>
                    <a:p>
                      <a:pPr algn="l" fontAlgn="ctr"/>
                      <a:r>
                        <a:rPr lang="en-US" sz="900" u="none" strike="noStrike">
                          <a:effectLst/>
                        </a:rPr>
                        <a:t>03048317</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202072127"/>
                  </a:ext>
                </a:extLst>
              </a:tr>
              <a:tr h="152400">
                <a:tc>
                  <a:txBody>
                    <a:bodyPr/>
                    <a:lstStyle/>
                    <a:p>
                      <a:pPr algn="l" fontAlgn="ctr"/>
                      <a:r>
                        <a:rPr lang="en-US" sz="900" u="none" strike="noStrike">
                          <a:effectLst/>
                        </a:rPr>
                        <a:t>03050048</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41168581"/>
                  </a:ext>
                </a:extLst>
              </a:tr>
              <a:tr h="152400">
                <a:tc>
                  <a:txBody>
                    <a:bodyPr/>
                    <a:lstStyle/>
                    <a:p>
                      <a:pPr algn="l" fontAlgn="ctr"/>
                      <a:r>
                        <a:rPr lang="en-US" sz="900" u="none" strike="noStrike">
                          <a:effectLst/>
                        </a:rPr>
                        <a:t>03050051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11347839"/>
                  </a:ext>
                </a:extLst>
              </a:tr>
              <a:tr h="152400">
                <a:tc>
                  <a:txBody>
                    <a:bodyPr/>
                    <a:lstStyle/>
                    <a:p>
                      <a:pPr algn="l" fontAlgn="ctr"/>
                      <a:r>
                        <a:rPr lang="en-US" sz="900" u="none" strike="noStrike">
                          <a:effectLst/>
                        </a:rPr>
                        <a:t>03050052</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874346862"/>
                  </a:ext>
                </a:extLst>
              </a:tr>
              <a:tr h="152400">
                <a:tc>
                  <a:txBody>
                    <a:bodyPr/>
                    <a:lstStyle/>
                    <a:p>
                      <a:pPr algn="l" fontAlgn="ctr"/>
                      <a:r>
                        <a:rPr lang="en-US" sz="900" u="none" strike="noStrike">
                          <a:effectLst/>
                        </a:rPr>
                        <a:t>03050055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513490192"/>
                  </a:ext>
                </a:extLst>
              </a:tr>
              <a:tr h="152400">
                <a:tc>
                  <a:txBody>
                    <a:bodyPr/>
                    <a:lstStyle/>
                    <a:p>
                      <a:pPr algn="l" fontAlgn="ctr"/>
                      <a:r>
                        <a:rPr lang="en-US" sz="900" u="none" strike="noStrike">
                          <a:effectLst/>
                        </a:rPr>
                        <a:t>03050534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17428585"/>
                  </a:ext>
                </a:extLst>
              </a:tr>
              <a:tr h="152400">
                <a:tc>
                  <a:txBody>
                    <a:bodyPr/>
                    <a:lstStyle/>
                    <a:p>
                      <a:pPr algn="l" fontAlgn="ctr"/>
                      <a:r>
                        <a:rPr lang="en-US" sz="900" u="none" strike="noStrike">
                          <a:effectLst/>
                        </a:rPr>
                        <a:t>03053807</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04364845"/>
                  </a:ext>
                </a:extLst>
              </a:tr>
              <a:tr h="152400">
                <a:tc>
                  <a:txBody>
                    <a:bodyPr/>
                    <a:lstStyle/>
                    <a:p>
                      <a:pPr algn="l" fontAlgn="ctr"/>
                      <a:r>
                        <a:rPr lang="en-US" sz="900" u="none" strike="noStrike">
                          <a:effectLst/>
                        </a:rPr>
                        <a:t>03060551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273245206"/>
                  </a:ext>
                </a:extLst>
              </a:tr>
              <a:tr h="152400">
                <a:tc>
                  <a:txBody>
                    <a:bodyPr/>
                    <a:lstStyle/>
                    <a:p>
                      <a:pPr algn="l" fontAlgn="ctr"/>
                      <a:r>
                        <a:rPr lang="en-US" sz="900" u="none" strike="noStrike">
                          <a:effectLst/>
                        </a:rPr>
                        <a:t>03060552</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27152617"/>
                  </a:ext>
                </a:extLst>
              </a:tr>
              <a:tr h="152400">
                <a:tc>
                  <a:txBody>
                    <a:bodyPr/>
                    <a:lstStyle/>
                    <a:p>
                      <a:pPr algn="l" fontAlgn="ctr"/>
                      <a:r>
                        <a:rPr lang="en-US" sz="900" u="none" strike="noStrike" dirty="0">
                          <a:effectLst/>
                        </a:rPr>
                        <a:t>03144805</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ORSA</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GS</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1515</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12</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29185931"/>
                  </a:ext>
                </a:extLst>
              </a:tr>
            </a:tbl>
          </a:graphicData>
        </a:graphic>
      </p:graphicFrame>
      <p:sp>
        <p:nvSpPr>
          <p:cNvPr id="12" name="Rectangle 11">
            <a:extLst>
              <a:ext uri="{FF2B5EF4-FFF2-40B4-BE49-F238E27FC236}">
                <a16:creationId xmlns:a16="http://schemas.microsoft.com/office/drawing/2014/main" id="{EBB003AC-303F-985B-4548-1DA875FF6AA1}"/>
              </a:ext>
            </a:extLst>
          </p:cNvPr>
          <p:cNvSpPr>
            <a:spLocks noChangeArrowheads="1"/>
          </p:cNvSpPr>
          <p:nvPr/>
        </p:nvSpPr>
        <p:spPr bwMode="auto">
          <a:xfrm>
            <a:off x="8474198" y="2476500"/>
            <a:ext cx="3492163" cy="3797300"/>
          </a:xfrm>
          <a:prstGeom prst="rect">
            <a:avLst/>
          </a:prstGeom>
          <a:noFill/>
          <a:ln w="28575" algn="ctr">
            <a:solidFill>
              <a:schemeClr val="tx1"/>
            </a:solidFill>
            <a:round/>
            <a:headEnd/>
            <a:tailEnd/>
          </a:ln>
          <a:effectLst/>
        </p:spPr>
        <p:txBody>
          <a:bodyPr lIns="91390" tIns="45694" rIns="91390" bIns="45694"/>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RAYTHEON EVMS 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(DCMA-PCEF</a:t>
            </a:r>
            <a:r>
              <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70AD47">
                  <a:lumMod val="50000"/>
                </a:srgbClr>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REQD 16 // AUTH 15  // OB 12 </a:t>
            </a:r>
          </a:p>
        </p:txBody>
      </p:sp>
      <p:cxnSp>
        <p:nvCxnSpPr>
          <p:cNvPr id="19" name="Straight Connector 18">
            <a:extLst>
              <a:ext uri="{FF2B5EF4-FFF2-40B4-BE49-F238E27FC236}">
                <a16:creationId xmlns:a16="http://schemas.microsoft.com/office/drawing/2014/main" id="{ACBC6F65-462F-8CC8-49CA-819A849BAB48}"/>
              </a:ext>
              <a:ext uri="{C183D7F6-B498-43B3-948B-1728B52AA6E4}">
                <adec:decorative xmlns:adec="http://schemas.microsoft.com/office/drawing/2017/decorative" val="1"/>
              </a:ext>
            </a:extLst>
          </p:cNvPr>
          <p:cNvCxnSpPr>
            <a:cxnSpLocks/>
          </p:cNvCxnSpPr>
          <p:nvPr/>
        </p:nvCxnSpPr>
        <p:spPr>
          <a:xfrm>
            <a:off x="1984249" y="1714500"/>
            <a:ext cx="822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4133B6-73B8-BA89-D0F3-EED9843397E7}"/>
              </a:ext>
              <a:ext uri="{C183D7F6-B498-43B3-948B-1728B52AA6E4}">
                <adec:decorative xmlns:adec="http://schemas.microsoft.com/office/drawing/2017/decorative" val="1"/>
              </a:ext>
            </a:extLst>
          </p:cNvPr>
          <p:cNvCxnSpPr>
            <a:cxnSpLocks/>
            <a:endCxn id="12" idx="0"/>
          </p:cNvCxnSpPr>
          <p:nvPr/>
        </p:nvCxnSpPr>
        <p:spPr>
          <a:xfrm>
            <a:off x="10207751" y="1714500"/>
            <a:ext cx="12529"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8E720D-3FFE-13C2-76C4-477B7683798D}"/>
              </a:ext>
              <a:ext uri="{C183D7F6-B498-43B3-948B-1728B52AA6E4}">
                <adec:decorative xmlns:adec="http://schemas.microsoft.com/office/drawing/2017/decorative" val="1"/>
              </a:ext>
            </a:extLst>
          </p:cNvPr>
          <p:cNvCxnSpPr>
            <a:cxnSpLocks/>
            <a:stCxn id="10" idx="0"/>
          </p:cNvCxnSpPr>
          <p:nvPr/>
        </p:nvCxnSpPr>
        <p:spPr>
          <a:xfrm flipH="1" flipV="1">
            <a:off x="1984249" y="1714500"/>
            <a:ext cx="1"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247069-CD3E-1675-7A48-604692F75CB8}"/>
              </a:ext>
              <a:ext uri="{C183D7F6-B498-43B3-948B-1728B52AA6E4}">
                <adec:decorative xmlns:adec="http://schemas.microsoft.com/office/drawing/2017/decorative" val="1"/>
              </a:ext>
            </a:extLst>
          </p:cNvPr>
          <p:cNvCxnSpPr>
            <a:cxnSpLocks/>
            <a:stCxn id="11" idx="0"/>
          </p:cNvCxnSpPr>
          <p:nvPr/>
        </p:nvCxnSpPr>
        <p:spPr>
          <a:xfrm flipH="1" flipV="1">
            <a:off x="6139542" y="1714500"/>
            <a:ext cx="1"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E95943BE-0930-90EA-A4F4-9B02C00FD53A}"/>
              </a:ext>
            </a:extLst>
          </p:cNvPr>
          <p:cNvGraphicFramePr>
            <a:graphicFrameLocks noGrp="1"/>
          </p:cNvGraphicFramePr>
          <p:nvPr/>
        </p:nvGraphicFramePr>
        <p:xfrm>
          <a:off x="9306051" y="2988282"/>
          <a:ext cx="1909763" cy="25908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498541388"/>
                    </a:ext>
                  </a:extLst>
                </a:gridCol>
                <a:gridCol w="342900">
                  <a:extLst>
                    <a:ext uri="{9D8B030D-6E8A-4147-A177-3AD203B41FA5}">
                      <a16:colId xmlns:a16="http://schemas.microsoft.com/office/drawing/2014/main" val="3994097690"/>
                    </a:ext>
                  </a:extLst>
                </a:gridCol>
                <a:gridCol w="266700">
                  <a:extLst>
                    <a:ext uri="{9D8B030D-6E8A-4147-A177-3AD203B41FA5}">
                      <a16:colId xmlns:a16="http://schemas.microsoft.com/office/drawing/2014/main" val="2020220352"/>
                    </a:ext>
                  </a:extLst>
                </a:gridCol>
                <a:gridCol w="355600">
                  <a:extLst>
                    <a:ext uri="{9D8B030D-6E8A-4147-A177-3AD203B41FA5}">
                      <a16:colId xmlns:a16="http://schemas.microsoft.com/office/drawing/2014/main" val="1849404198"/>
                    </a:ext>
                  </a:extLst>
                </a:gridCol>
                <a:gridCol w="334963">
                  <a:extLst>
                    <a:ext uri="{9D8B030D-6E8A-4147-A177-3AD203B41FA5}">
                      <a16:colId xmlns:a16="http://schemas.microsoft.com/office/drawing/2014/main" val="2418016308"/>
                    </a:ext>
                  </a:extLst>
                </a:gridCol>
              </a:tblGrid>
              <a:tr h="152400">
                <a:tc>
                  <a:txBody>
                    <a:bodyPr/>
                    <a:lstStyle/>
                    <a:p>
                      <a:pPr algn="l" fontAlgn="ctr"/>
                      <a:r>
                        <a:rPr lang="en-US" sz="900" b="1" i="0" u="none" strike="noStrike" dirty="0">
                          <a:solidFill>
                            <a:srgbClr val="000000"/>
                          </a:solidFill>
                          <a:effectLst/>
                          <a:latin typeface="Calibri" panose="020F0502020204030204" pitchFamily="34" charset="0"/>
                        </a:rPr>
                        <a:t>Position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Title  </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Band</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Series</a:t>
                      </a:r>
                    </a:p>
                  </a:txBody>
                  <a:tcPr marL="9525" marR="9525" marT="9525" marB="0" anchor="ctr">
                    <a:noFill/>
                  </a:tcPr>
                </a:tc>
                <a:tc>
                  <a:txBody>
                    <a:bodyPr/>
                    <a:lstStyle/>
                    <a:p>
                      <a:pPr algn="l" fontAlgn="ctr"/>
                      <a:r>
                        <a:rPr lang="en-US" sz="900" b="1" i="0" u="none" strike="noStrike" dirty="0">
                          <a:solidFill>
                            <a:srgbClr val="000000"/>
                          </a:solidFill>
                          <a:effectLst/>
                          <a:latin typeface="Calibri" panose="020F0502020204030204" pitchFamily="34" charset="0"/>
                        </a:rPr>
                        <a:t>Grade</a:t>
                      </a:r>
                    </a:p>
                  </a:txBody>
                  <a:tcPr marL="9525" marR="9525" marT="9525" marB="0" anchor="ctr">
                    <a:noFill/>
                  </a:tcPr>
                </a:tc>
                <a:extLst>
                  <a:ext uri="{0D108BD9-81ED-4DB2-BD59-A6C34878D82A}">
                    <a16:rowId xmlns:a16="http://schemas.microsoft.com/office/drawing/2014/main" val="563374384"/>
                  </a:ext>
                </a:extLst>
              </a:tr>
              <a:tr h="152400">
                <a:tc>
                  <a:txBody>
                    <a:bodyPr/>
                    <a:lstStyle/>
                    <a:p>
                      <a:pPr algn="l" fontAlgn="ctr"/>
                      <a:r>
                        <a:rPr lang="en-US" sz="900" u="none" strike="noStrike">
                          <a:effectLst/>
                        </a:rPr>
                        <a:t>03050089</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NH</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4</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95231562"/>
                  </a:ext>
                </a:extLst>
              </a:tr>
              <a:tr h="152400">
                <a:tc>
                  <a:txBody>
                    <a:bodyPr/>
                    <a:lstStyle/>
                    <a:p>
                      <a:pPr algn="l" fontAlgn="ctr"/>
                      <a:r>
                        <a:rPr lang="en-US" sz="900" u="none" strike="noStrike">
                          <a:effectLst/>
                        </a:rPr>
                        <a:t>03048310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626898979"/>
                  </a:ext>
                </a:extLst>
              </a:tr>
              <a:tr h="152400">
                <a:tc>
                  <a:txBody>
                    <a:bodyPr/>
                    <a:lstStyle/>
                    <a:p>
                      <a:pPr algn="l" fontAlgn="ctr"/>
                      <a:r>
                        <a:rPr lang="en-US" sz="900" u="none" strike="noStrike">
                          <a:effectLst/>
                        </a:rPr>
                        <a:t>03050032</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22781651"/>
                  </a:ext>
                </a:extLst>
              </a:tr>
              <a:tr h="152400">
                <a:tc>
                  <a:txBody>
                    <a:bodyPr/>
                    <a:lstStyle/>
                    <a:p>
                      <a:pPr algn="l" fontAlgn="ctr"/>
                      <a:r>
                        <a:rPr lang="en-US" sz="900" u="none" strike="noStrike">
                          <a:effectLst/>
                        </a:rPr>
                        <a:t>03050082</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287180130"/>
                  </a:ext>
                </a:extLst>
              </a:tr>
              <a:tr h="152400">
                <a:tc>
                  <a:txBody>
                    <a:bodyPr/>
                    <a:lstStyle/>
                    <a:p>
                      <a:pPr algn="l" fontAlgn="ctr"/>
                      <a:r>
                        <a:rPr lang="en-US" sz="900" u="none" strike="noStrike">
                          <a:effectLst/>
                        </a:rPr>
                        <a:t>03050083</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86922362"/>
                  </a:ext>
                </a:extLst>
              </a:tr>
              <a:tr h="152400">
                <a:tc>
                  <a:txBody>
                    <a:bodyPr/>
                    <a:lstStyle/>
                    <a:p>
                      <a:pPr algn="l" fontAlgn="ctr"/>
                      <a:r>
                        <a:rPr lang="en-US" sz="900" u="none" strike="noStrike">
                          <a:effectLst/>
                        </a:rPr>
                        <a:t>03050084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86895375"/>
                  </a:ext>
                </a:extLst>
              </a:tr>
              <a:tr h="152400">
                <a:tc>
                  <a:txBody>
                    <a:bodyPr/>
                    <a:lstStyle/>
                    <a:p>
                      <a:pPr algn="l" fontAlgn="ctr"/>
                      <a:r>
                        <a:rPr lang="en-US" sz="900" u="none" strike="noStrike">
                          <a:effectLst/>
                        </a:rPr>
                        <a:t>03050085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98824693"/>
                  </a:ext>
                </a:extLst>
              </a:tr>
              <a:tr h="152400">
                <a:tc>
                  <a:txBody>
                    <a:bodyPr/>
                    <a:lstStyle/>
                    <a:p>
                      <a:pPr algn="l" fontAlgn="ctr"/>
                      <a:r>
                        <a:rPr lang="en-US" sz="900" u="none" strike="noStrike">
                          <a:effectLst/>
                        </a:rPr>
                        <a:t>03050086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131541918"/>
                  </a:ext>
                </a:extLst>
              </a:tr>
              <a:tr h="152400">
                <a:tc>
                  <a:txBody>
                    <a:bodyPr/>
                    <a:lstStyle/>
                    <a:p>
                      <a:pPr algn="l" fontAlgn="ctr"/>
                      <a:r>
                        <a:rPr lang="en-US" sz="900" u="none" strike="noStrike">
                          <a:effectLst/>
                        </a:rPr>
                        <a:t>03050087</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0801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93425558"/>
                  </a:ext>
                </a:extLst>
              </a:tr>
              <a:tr h="152400">
                <a:tc>
                  <a:txBody>
                    <a:bodyPr/>
                    <a:lstStyle/>
                    <a:p>
                      <a:pPr algn="l" fontAlgn="ctr"/>
                      <a:r>
                        <a:rPr lang="en-US" sz="900" u="none" strike="noStrike">
                          <a:effectLst/>
                        </a:rPr>
                        <a:t>03050088</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ENGR</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0896</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230690918"/>
                  </a:ext>
                </a:extLst>
              </a:tr>
              <a:tr h="152400">
                <a:tc>
                  <a:txBody>
                    <a:bodyPr/>
                    <a:lstStyle/>
                    <a:p>
                      <a:pPr algn="l" fontAlgn="ctr"/>
                      <a:r>
                        <a:rPr lang="en-US" sz="900" u="none" strike="noStrike">
                          <a:effectLst/>
                        </a:rPr>
                        <a:t>03058480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7672303"/>
                  </a:ext>
                </a:extLst>
              </a:tr>
              <a:tr h="152400">
                <a:tc>
                  <a:txBody>
                    <a:bodyPr/>
                    <a:lstStyle/>
                    <a:p>
                      <a:pPr algn="l" fontAlgn="ctr"/>
                      <a:r>
                        <a:rPr lang="en-US" sz="900" u="none" strike="noStrike">
                          <a:effectLst/>
                        </a:rPr>
                        <a:t>03052151</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86580295"/>
                  </a:ext>
                </a:extLst>
              </a:tr>
              <a:tr h="152400">
                <a:tc>
                  <a:txBody>
                    <a:bodyPr/>
                    <a:lstStyle/>
                    <a:p>
                      <a:pPr algn="l" fontAlgn="ctr"/>
                      <a:r>
                        <a:rPr lang="en-US" sz="900" u="none" strike="noStrike">
                          <a:effectLst/>
                        </a:rPr>
                        <a:t>03052188</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620945388"/>
                  </a:ext>
                </a:extLst>
              </a:tr>
              <a:tr h="152400">
                <a:tc>
                  <a:txBody>
                    <a:bodyPr/>
                    <a:lstStyle/>
                    <a:p>
                      <a:pPr algn="l" fontAlgn="ctr"/>
                      <a:r>
                        <a:rPr lang="en-US" sz="900" u="none" strike="noStrike">
                          <a:effectLst/>
                        </a:rPr>
                        <a:t>03053814</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09873068"/>
                  </a:ext>
                </a:extLst>
              </a:tr>
              <a:tr h="152400">
                <a:tc>
                  <a:txBody>
                    <a:bodyPr/>
                    <a:lstStyle/>
                    <a:p>
                      <a:pPr algn="l" fontAlgn="ctr"/>
                      <a:r>
                        <a:rPr lang="en-US" sz="900" u="none" strike="noStrike">
                          <a:effectLst/>
                        </a:rPr>
                        <a:t>03053820</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ORSA</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GS</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1515</a:t>
                      </a:r>
                      <a:endParaRPr lang="en-US" sz="9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85854448"/>
                  </a:ext>
                </a:extLst>
              </a:tr>
              <a:tr h="152400">
                <a:tc>
                  <a:txBody>
                    <a:bodyPr/>
                    <a:lstStyle/>
                    <a:p>
                      <a:pPr algn="l" fontAlgn="ctr"/>
                      <a:r>
                        <a:rPr lang="en-US" sz="900" u="none" strike="noStrike" dirty="0">
                          <a:effectLst/>
                        </a:rPr>
                        <a:t>03388366</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ENGR</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GS</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1515</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fontAlgn="ctr"/>
                      <a:r>
                        <a:rPr lang="en-US" sz="900" u="none" strike="noStrike" dirty="0">
                          <a:effectLst/>
                        </a:rPr>
                        <a:t>12</a:t>
                      </a:r>
                      <a:endParaRPr lang="en-US" sz="9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10254329"/>
                  </a:ext>
                </a:extLst>
              </a:tr>
            </a:tbl>
          </a:graphicData>
        </a:graphic>
      </p:graphicFrame>
      <p:sp>
        <p:nvSpPr>
          <p:cNvPr id="4" name="Text Placeholder 3">
            <a:extLst>
              <a:ext uri="{FF2B5EF4-FFF2-40B4-BE49-F238E27FC236}">
                <a16:creationId xmlns:a16="http://schemas.microsoft.com/office/drawing/2014/main" id="{D65C1749-08F2-554A-1FFA-96F29F1D6B1F}"/>
              </a:ext>
            </a:extLst>
          </p:cNvPr>
          <p:cNvSpPr>
            <a:spLocks noGrp="1"/>
          </p:cNvSpPr>
          <p:nvPr>
            <p:ph type="body" sz="quarter" idx="11"/>
          </p:nvPr>
        </p:nvSpPr>
        <p:spPr/>
        <p:txBody>
          <a:bodyPr/>
          <a:lstStyle/>
          <a:p>
            <a:r>
              <a:rPr kumimoji="0" lang="en-US" sz="10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a:p>
            <a:endParaRPr lang="en-US" dirty="0"/>
          </a:p>
        </p:txBody>
      </p:sp>
      <p:sp>
        <p:nvSpPr>
          <p:cNvPr id="2" name="Slide Number Placeholder 1">
            <a:extLst>
              <a:ext uri="{FF2B5EF4-FFF2-40B4-BE49-F238E27FC236}">
                <a16:creationId xmlns:a16="http://schemas.microsoft.com/office/drawing/2014/main" id="{A91AF449-66E4-9A4E-4E20-48F730664B7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09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11D41CA6-262C-63D4-00B1-B249F8F26DA1}"/>
              </a:ext>
            </a:extLst>
          </p:cNvPr>
          <p:cNvSpPr>
            <a:spLocks noGrp="1"/>
          </p:cNvSpPr>
          <p:nvPr>
            <p:ph type="body" sz="quarter" idx="16"/>
          </p:nvPr>
        </p:nvSpPr>
        <p:spPr>
          <a:xfrm>
            <a:off x="4477544" y="-17770"/>
            <a:ext cx="3236913" cy="200730"/>
          </a:xfrm>
        </p:spPr>
        <p:txBody>
          <a:bodyPr/>
          <a:lstStyle/>
          <a:p>
            <a:r>
              <a:rPr lang="en-US" dirty="0"/>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EVMS Group Mission &amp; Vision Statements</a:t>
            </a:r>
          </a:p>
        </p:txBody>
      </p:sp>
      <p:sp>
        <p:nvSpPr>
          <p:cNvPr id="2" name="Content Placeholder 1"/>
          <p:cNvSpPr>
            <a:spLocks noGrp="1"/>
          </p:cNvSpPr>
          <p:nvPr>
            <p:ph idx="1"/>
          </p:nvPr>
        </p:nvSpPr>
        <p:spPr/>
        <p:txBody>
          <a:bodyPr>
            <a:normAutofit/>
          </a:bodyPr>
          <a:lstStyle/>
          <a:p>
            <a:r>
              <a:rPr lang="en-US" dirty="0"/>
              <a:t>EVMS Group</a:t>
            </a:r>
          </a:p>
          <a:p>
            <a:pPr lvl="1"/>
            <a:r>
              <a:rPr lang="en-US" b="1" dirty="0">
                <a:solidFill>
                  <a:srgbClr val="C00000"/>
                </a:solidFill>
              </a:rPr>
              <a:t>Mission</a:t>
            </a:r>
            <a:r>
              <a:rPr lang="en-US" b="1" dirty="0"/>
              <a:t> |</a:t>
            </a:r>
            <a:r>
              <a:rPr lang="en-US" dirty="0"/>
              <a:t>The EVMS Group contributes to the DoD acquisition process through actionable assessments of contractor effectiveness at supplier facilities, which provides stakeholders with expectations of future performance and potential impacts on individual contractors and/or programs. </a:t>
            </a:r>
          </a:p>
          <a:p>
            <a:pPr lvl="1"/>
            <a:r>
              <a:rPr lang="en-US" b="1" dirty="0">
                <a:solidFill>
                  <a:srgbClr val="C00000"/>
                </a:solidFill>
              </a:rPr>
              <a:t>Vision</a:t>
            </a:r>
            <a:r>
              <a:rPr lang="en-US" b="1" dirty="0"/>
              <a:t> | </a:t>
            </a:r>
            <a:r>
              <a:rPr lang="en-US" dirty="0"/>
              <a:t>Enable reliable EVMS data and perform independent analytics with maximum efficiency. Be an adaptable, technologically sound, and highly respected team of trusted individuals. </a:t>
            </a:r>
          </a:p>
          <a:p>
            <a:endParaRPr lang="en-US" dirty="0"/>
          </a:p>
        </p:txBody>
      </p:sp>
      <p:sp>
        <p:nvSpPr>
          <p:cNvPr id="3" name="Text Placeholder 1">
            <a:extLst>
              <a:ext uri="{FF2B5EF4-FFF2-40B4-BE49-F238E27FC236}">
                <a16:creationId xmlns:a16="http://schemas.microsoft.com/office/drawing/2014/main" id="{6CC79AF1-C26E-05CD-E582-5584D3621C39}"/>
              </a:ext>
            </a:extLst>
          </p:cNvPr>
          <p:cNvSpPr>
            <a:spLocks noGrp="1"/>
          </p:cNvSpPr>
          <p:nvPr>
            <p:ph type="body" sz="quarter" idx="11"/>
          </p:nvPr>
        </p:nvSpPr>
        <p:spPr>
          <a:xfrm>
            <a:off x="4465526" y="6400800"/>
            <a:ext cx="3236913" cy="206375"/>
          </a:xfrm>
        </p:spPr>
        <p:txBody>
          <a:bodyPr/>
          <a:lstStyle/>
          <a:p>
            <a:r>
              <a:rPr lang="en-US" dirty="0"/>
              <a:t>UNCLASSIFIED</a:t>
            </a:r>
          </a:p>
        </p:txBody>
      </p:sp>
      <p:sp>
        <p:nvSpPr>
          <p:cNvPr id="6" name="Slide Number Placeholder 2"/>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3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title" idx="4294967295"/>
          </p:nvPr>
        </p:nvSpPr>
        <p:spPr>
          <a:xfrm>
            <a:off x="1172690" y="2953913"/>
            <a:ext cx="941705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DCMA EVMS Group Assessment Procedures</a:t>
            </a:r>
          </a:p>
        </p:txBody>
      </p:sp>
      <p:sp>
        <p:nvSpPr>
          <p:cNvPr id="5" name="Text Placeholder 5"/>
          <p:cNvSpPr>
            <a:spLocks noGrp="1"/>
          </p:cNvSpPr>
          <p:nvPr>
            <p:ph type="body" sz="quarter" idx="4294967295"/>
          </p:nvPr>
        </p:nvSpPr>
        <p:spPr>
          <a:xfrm>
            <a:off x="5521850" y="0"/>
            <a:ext cx="1185998" cy="244312"/>
          </a:xfrm>
          <a:prstGeom prst="rect">
            <a:avLst/>
          </a:prstGeom>
        </p:spPr>
        <p:txBody>
          <a:bodyPr vert="horz" lIns="91440" tIns="45720" rIns="91440" bIns="45720" rtlCol="0">
            <a:noAutofit/>
          </a:bodyPr>
          <a:lstStyle/>
          <a:p>
            <a:pPr marL="0" indent="0" algn="ctr">
              <a:buNone/>
            </a:pPr>
            <a:r>
              <a:rPr lang="en-US" sz="1000" b="1" dirty="0">
                <a:solidFill>
                  <a:srgbClr val="C00000"/>
                </a:solidFill>
              </a:rPr>
              <a:t>UNCLASSIFIED</a:t>
            </a:r>
          </a:p>
        </p:txBody>
      </p:sp>
      <p:sp>
        <p:nvSpPr>
          <p:cNvPr id="4" name="Text Placeholder 1">
            <a:extLst>
              <a:ext uri="{FF2B5EF4-FFF2-40B4-BE49-F238E27FC236}">
                <a16:creationId xmlns:a16="http://schemas.microsoft.com/office/drawing/2014/main" id="{6F448C7E-649C-3F13-F736-946E77D995C0}"/>
              </a:ext>
            </a:extLst>
          </p:cNvPr>
          <p:cNvSpPr txBox="1">
            <a:spLocks/>
          </p:cNvSpPr>
          <p:nvPr/>
        </p:nvSpPr>
        <p:spPr>
          <a:xfrm>
            <a:off x="4465526" y="6400800"/>
            <a:ext cx="3236913" cy="2063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900" kern="1200">
                <a:solidFill>
                  <a:srgbClr val="FF0000"/>
                </a:solidFill>
                <a:latin typeface="+mn-lt"/>
                <a:ea typeface="+mn-ea"/>
                <a:cs typeface="+mn-cs"/>
              </a:defRPr>
            </a:lvl1pPr>
            <a:lvl2pPr marL="4572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2pPr>
            <a:lvl3pPr marL="9144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3pPr>
            <a:lvl4pPr marL="13716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4pPr>
            <a:lvl5pPr marL="18288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9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47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F839-7456-3803-2B9A-02CD58D13E9E}"/>
              </a:ext>
            </a:extLst>
          </p:cNvPr>
          <p:cNvSpPr>
            <a:spLocks noGrp="1"/>
          </p:cNvSpPr>
          <p:nvPr>
            <p:ph type="title"/>
          </p:nvPr>
        </p:nvSpPr>
        <p:spPr/>
        <p:txBody>
          <a:bodyPr/>
          <a:lstStyle/>
          <a:p>
            <a:r>
              <a:rPr lang="en-US" dirty="0"/>
              <a:t>EVMS Group Assessment Procedures: Business Practices</a:t>
            </a:r>
          </a:p>
        </p:txBody>
      </p:sp>
      <p:sp>
        <p:nvSpPr>
          <p:cNvPr id="3" name="Content Placeholder 2">
            <a:extLst>
              <a:ext uri="{FF2B5EF4-FFF2-40B4-BE49-F238E27FC236}">
                <a16:creationId xmlns:a16="http://schemas.microsoft.com/office/drawing/2014/main" id="{FF994CC7-067F-C40B-0CE6-CBD7F3ADA44A}"/>
              </a:ext>
            </a:extLst>
          </p:cNvPr>
          <p:cNvSpPr>
            <a:spLocks noGrp="1"/>
          </p:cNvSpPr>
          <p:nvPr>
            <p:ph idx="1"/>
          </p:nvPr>
        </p:nvSpPr>
        <p:spPr/>
        <p:txBody>
          <a:bodyPr/>
          <a:lstStyle/>
          <a:p>
            <a:r>
              <a:rPr lang="en-US" dirty="0"/>
              <a:t>The EVMS Group defines execution of our EVMS Defense Federal Acquisition Regulation Supplement (</a:t>
            </a:r>
            <a:r>
              <a:rPr lang="en-US" b="1" dirty="0"/>
              <a:t>DFARS</a:t>
            </a:r>
            <a:r>
              <a:rPr lang="en-US" dirty="0"/>
              <a:t>) mission through Business Practices (</a:t>
            </a:r>
            <a:r>
              <a:rPr lang="en-US" b="1" dirty="0"/>
              <a:t>BPs</a:t>
            </a:r>
            <a:r>
              <a:rPr lang="en-US" dirty="0"/>
              <a:t>)</a:t>
            </a:r>
          </a:p>
        </p:txBody>
      </p:sp>
      <p:pic>
        <p:nvPicPr>
          <p:cNvPr id="9" name="Picture 8" descr="Image from Business Practice 0 showing how Business Practice activities fit within the Pre-Award/Steady State, RFP &amp; Source Selection, and Contract Performance timeline.">
            <a:extLst>
              <a:ext uri="{FF2B5EF4-FFF2-40B4-BE49-F238E27FC236}">
                <a16:creationId xmlns:a16="http://schemas.microsoft.com/office/drawing/2014/main" id="{C66E7119-BC98-ACEE-73B5-FA78E2CC3FA1}"/>
              </a:ext>
            </a:extLst>
          </p:cNvPr>
          <p:cNvPicPr>
            <a:picLocks noChangeAspect="1"/>
          </p:cNvPicPr>
          <p:nvPr/>
        </p:nvPicPr>
        <p:blipFill>
          <a:blip r:embed="rId2"/>
          <a:stretch>
            <a:fillRect/>
          </a:stretch>
        </p:blipFill>
        <p:spPr>
          <a:xfrm>
            <a:off x="15240" y="1913340"/>
            <a:ext cx="12161520" cy="4478794"/>
          </a:xfrm>
          <a:prstGeom prst="rect">
            <a:avLst/>
          </a:prstGeom>
        </p:spPr>
      </p:pic>
      <p:sp>
        <p:nvSpPr>
          <p:cNvPr id="5" name="Slide Number Placeholder 4">
            <a:extLst>
              <a:ext uri="{FF2B5EF4-FFF2-40B4-BE49-F238E27FC236}">
                <a16:creationId xmlns:a16="http://schemas.microsoft.com/office/drawing/2014/main" id="{C6230F96-539B-9036-5F5A-F8044C4B3F5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30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8EA1-F82D-C707-5461-B3B472C185D2}"/>
              </a:ext>
            </a:extLst>
          </p:cNvPr>
          <p:cNvSpPr>
            <a:spLocks noGrp="1"/>
          </p:cNvSpPr>
          <p:nvPr>
            <p:ph type="title"/>
          </p:nvPr>
        </p:nvSpPr>
        <p:spPr/>
        <p:txBody>
          <a:bodyPr>
            <a:normAutofit/>
          </a:bodyPr>
          <a:lstStyle/>
          <a:p>
            <a:r>
              <a:rPr lang="en-US" dirty="0"/>
              <a:t>EVMS Group Assessment Procedures: DECMs and Analysis</a:t>
            </a:r>
          </a:p>
        </p:txBody>
      </p:sp>
      <p:sp>
        <p:nvSpPr>
          <p:cNvPr id="3" name="Content Placeholder 2">
            <a:extLst>
              <a:ext uri="{FF2B5EF4-FFF2-40B4-BE49-F238E27FC236}">
                <a16:creationId xmlns:a16="http://schemas.microsoft.com/office/drawing/2014/main" id="{59DE80A7-FA93-794E-9C8F-EA9D0551ABFC}"/>
              </a:ext>
            </a:extLst>
          </p:cNvPr>
          <p:cNvSpPr>
            <a:spLocks noGrp="1"/>
          </p:cNvSpPr>
          <p:nvPr>
            <p:ph idx="1"/>
          </p:nvPr>
        </p:nvSpPr>
        <p:spPr/>
        <p:txBody>
          <a:bodyPr>
            <a:normAutofit/>
          </a:bodyPr>
          <a:lstStyle/>
          <a:p>
            <a:r>
              <a:rPr lang="en-US" dirty="0"/>
              <a:t>The DCMA EVMS Compliance Metrics (DECMs) are publicly available here: </a:t>
            </a:r>
            <a:r>
              <a:rPr lang="en-US" dirty="0">
                <a:hlinkClick r:id="rId2"/>
              </a:rPr>
              <a:t>https://www.dcma.mil/HQ/EVMS/</a:t>
            </a:r>
            <a:endParaRPr lang="en-US" dirty="0"/>
          </a:p>
          <a:p>
            <a:pPr lvl="1">
              <a:buFont typeface="Wingdings" panose="05000000000000000000" pitchFamily="2" charset="2"/>
              <a:buChar char="§"/>
            </a:pPr>
            <a:r>
              <a:rPr lang="en-US" dirty="0"/>
              <a:t>As part of BPs, DECMs are used to assess non-compliance risk, 24 specific to schedule assessments (guidelines 6 and 7)</a:t>
            </a:r>
          </a:p>
          <a:p>
            <a:pPr lvl="1">
              <a:buFont typeface="Wingdings" panose="05000000000000000000" pitchFamily="2" charset="2"/>
              <a:buChar char="§"/>
            </a:pPr>
            <a:r>
              <a:rPr lang="en-US" dirty="0"/>
              <a:t>DECMs are revised through a Configuration Control Board (CCB), with one recently completed in November 2024. A new revision was released in early 2025.</a:t>
            </a:r>
          </a:p>
          <a:p>
            <a:pPr lvl="2"/>
            <a:r>
              <a:rPr lang="en-US" dirty="0"/>
              <a:t>Proposed changes to DECMs can be submitted through redlined Word documents sent to the EVMS Group Inbox (link on the public site above)</a:t>
            </a:r>
          </a:p>
          <a:p>
            <a:r>
              <a:rPr lang="en-US" dirty="0"/>
              <a:t>The DCMA EVMS Group also performs independent analysis when assessing schedules, such as generating a DCMA Critical Path and Schedule Risk Assessment</a:t>
            </a:r>
          </a:p>
        </p:txBody>
      </p:sp>
      <p:sp>
        <p:nvSpPr>
          <p:cNvPr id="5" name="Slide Number Placeholder 4">
            <a:extLst>
              <a:ext uri="{FF2B5EF4-FFF2-40B4-BE49-F238E27FC236}">
                <a16:creationId xmlns:a16="http://schemas.microsoft.com/office/drawing/2014/main" id="{20EE92B2-DA51-63FE-AA0B-548E1328902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18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D10BC452-E16F-EA53-EDBF-DAB6AFCD8BF0}"/>
              </a:ext>
            </a:extLst>
          </p:cNvPr>
          <p:cNvSpPr>
            <a:spLocks noGrp="1"/>
          </p:cNvSpPr>
          <p:nvPr>
            <p:ph type="body" sz="quarter" idx="16"/>
          </p:nvPr>
        </p:nvSpPr>
        <p:spPr>
          <a:xfrm>
            <a:off x="4477544" y="-17770"/>
            <a:ext cx="3236913" cy="200730"/>
          </a:xfrm>
        </p:spPr>
        <p:txBody>
          <a:bodyPr/>
          <a:lstStyle/>
          <a:p>
            <a:r>
              <a:rPr lang="en-US" dirty="0"/>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US" sz="3000" b="1" dirty="0">
                <a:latin typeface="+mn-lt"/>
              </a:rPr>
              <a:t>EVMS Group Assessment Procedures: DECMs</a:t>
            </a:r>
            <a:endParaRPr kumimoji="0" lang="en-US" sz="3000" b="1" i="0" u="none" strike="noStrike" kern="1200" cap="none" spc="0" normalizeH="0" baseline="0" noProof="0" dirty="0">
              <a:ln>
                <a:noFill/>
              </a:ln>
              <a:solidFill>
                <a:srgbClr val="101129"/>
              </a:solidFill>
              <a:effectLst/>
              <a:uLnTx/>
              <a:uFillTx/>
              <a:latin typeface="+mn-lt"/>
              <a:ea typeface="+mn-ea"/>
              <a:cs typeface="+mn-cs"/>
            </a:endParaRPr>
          </a:p>
        </p:txBody>
      </p:sp>
      <p:pic>
        <p:nvPicPr>
          <p:cNvPr id="11" name="Picture 10" descr="Screen shot of DECMs for GL06, 06A101a though 06A401b.">
            <a:extLst>
              <a:ext uri="{FF2B5EF4-FFF2-40B4-BE49-F238E27FC236}">
                <a16:creationId xmlns:a16="http://schemas.microsoft.com/office/drawing/2014/main" id="{929980B3-A894-B5F4-C302-91346C1D08F2}"/>
              </a:ext>
            </a:extLst>
          </p:cNvPr>
          <p:cNvPicPr>
            <a:picLocks noChangeAspect="1"/>
          </p:cNvPicPr>
          <p:nvPr/>
        </p:nvPicPr>
        <p:blipFill>
          <a:blip r:embed="rId3"/>
          <a:stretch>
            <a:fillRect/>
          </a:stretch>
        </p:blipFill>
        <p:spPr>
          <a:xfrm>
            <a:off x="1204261" y="905314"/>
            <a:ext cx="10123544" cy="5465832"/>
          </a:xfrm>
          <a:prstGeom prst="rect">
            <a:avLst/>
          </a:prstGeom>
        </p:spPr>
      </p:pic>
      <p:sp>
        <p:nvSpPr>
          <p:cNvPr id="2" name="Text Placeholder 1">
            <a:extLst>
              <a:ext uri="{FF2B5EF4-FFF2-40B4-BE49-F238E27FC236}">
                <a16:creationId xmlns:a16="http://schemas.microsoft.com/office/drawing/2014/main" id="{3E3C0AF1-BC29-28AE-6241-835096225162}"/>
              </a:ext>
            </a:extLst>
          </p:cNvPr>
          <p:cNvSpPr>
            <a:spLocks noGrp="1"/>
          </p:cNvSpPr>
          <p:nvPr>
            <p:ph type="body" sz="quarter" idx="11"/>
          </p:nvPr>
        </p:nvSpPr>
        <p:spPr>
          <a:xfrm>
            <a:off x="4465526" y="6400800"/>
            <a:ext cx="3236913" cy="206375"/>
          </a:xfrm>
        </p:spPr>
        <p:txBody>
          <a:bodyPr/>
          <a:lstStyle/>
          <a:p>
            <a:r>
              <a:rPr lang="en-US" dirty="0"/>
              <a:t>UNCLASSIFIED</a:t>
            </a:r>
          </a:p>
        </p:txBody>
      </p:sp>
      <p:sp>
        <p:nvSpPr>
          <p:cNvPr id="3" name="Slide Number Placeholder 2"/>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50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D10BC452-E16F-EA53-EDBF-DAB6AFCD8BF0}"/>
              </a:ext>
            </a:extLst>
          </p:cNvPr>
          <p:cNvSpPr>
            <a:spLocks noGrp="1"/>
          </p:cNvSpPr>
          <p:nvPr>
            <p:ph type="body" sz="quarter" idx="16"/>
          </p:nvPr>
        </p:nvSpPr>
        <p:spPr>
          <a:xfrm>
            <a:off x="4477544" y="-17770"/>
            <a:ext cx="3236913" cy="200730"/>
          </a:xfrm>
        </p:spPr>
        <p:txBody>
          <a:bodyPr/>
          <a:lstStyle/>
          <a:p>
            <a:r>
              <a:rPr lang="en-US" dirty="0"/>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US" sz="3000" b="1" dirty="0">
                <a:latin typeface="+mn-lt"/>
              </a:rPr>
              <a:t>EVMS Group Assessment Procedures: DECMs (cont.)</a:t>
            </a:r>
            <a:endParaRPr kumimoji="0" lang="en-US" sz="3000" b="1" i="0" u="none" strike="noStrike" kern="1200" cap="none" spc="0" normalizeH="0" baseline="0" noProof="0" dirty="0">
              <a:ln>
                <a:noFill/>
              </a:ln>
              <a:solidFill>
                <a:srgbClr val="101129"/>
              </a:solidFill>
              <a:effectLst/>
              <a:uLnTx/>
              <a:uFillTx/>
              <a:latin typeface="+mn-lt"/>
              <a:ea typeface="+mn-ea"/>
              <a:cs typeface="+mn-cs"/>
            </a:endParaRPr>
          </a:p>
        </p:txBody>
      </p:sp>
      <p:pic>
        <p:nvPicPr>
          <p:cNvPr id="7" name="Picture 6" descr="Screen shot of DECMs 06A501a through 07A102b">
            <a:extLst>
              <a:ext uri="{FF2B5EF4-FFF2-40B4-BE49-F238E27FC236}">
                <a16:creationId xmlns:a16="http://schemas.microsoft.com/office/drawing/2014/main" id="{6A3D3E65-4B75-3747-FEAC-901825C4A235}"/>
              </a:ext>
            </a:extLst>
          </p:cNvPr>
          <p:cNvPicPr>
            <a:picLocks noChangeAspect="1"/>
          </p:cNvPicPr>
          <p:nvPr/>
        </p:nvPicPr>
        <p:blipFill>
          <a:blip r:embed="rId3"/>
          <a:stretch>
            <a:fillRect/>
          </a:stretch>
        </p:blipFill>
        <p:spPr>
          <a:xfrm>
            <a:off x="624821" y="973390"/>
            <a:ext cx="10942358" cy="5427410"/>
          </a:xfrm>
          <a:prstGeom prst="rect">
            <a:avLst/>
          </a:prstGeom>
        </p:spPr>
      </p:pic>
      <p:sp>
        <p:nvSpPr>
          <p:cNvPr id="2" name="Text Placeholder 1">
            <a:extLst>
              <a:ext uri="{FF2B5EF4-FFF2-40B4-BE49-F238E27FC236}">
                <a16:creationId xmlns:a16="http://schemas.microsoft.com/office/drawing/2014/main" id="{3E3C0AF1-BC29-28AE-6241-835096225162}"/>
              </a:ext>
            </a:extLst>
          </p:cNvPr>
          <p:cNvSpPr>
            <a:spLocks noGrp="1"/>
          </p:cNvSpPr>
          <p:nvPr>
            <p:ph type="body" sz="quarter" idx="11"/>
          </p:nvPr>
        </p:nvSpPr>
        <p:spPr>
          <a:xfrm>
            <a:off x="4465526" y="6400800"/>
            <a:ext cx="3236913" cy="206375"/>
          </a:xfrm>
        </p:spPr>
        <p:txBody>
          <a:bodyPr/>
          <a:lstStyle/>
          <a:p>
            <a:r>
              <a:rPr lang="en-US" dirty="0"/>
              <a:t>UNCLASSIFIED</a:t>
            </a:r>
          </a:p>
        </p:txBody>
      </p:sp>
      <p:sp>
        <p:nvSpPr>
          <p:cNvPr id="3" name="Slide Number Placeholder 2"/>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49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81200" y="152400"/>
            <a:ext cx="8229600" cy="1143000"/>
          </a:xfrm>
        </p:spPr>
        <p:txBody>
          <a:bodyPr vert="horz" lIns="91440" tIns="45720" rIns="91440" bIns="45720" rtlCol="0" anchor="ctr">
            <a:normAutofit/>
          </a:bodyPr>
          <a:lstStyle/>
          <a:p>
            <a:r>
              <a:rPr lang="en-US" altLang="en-US" sz="3200" b="1" dirty="0">
                <a:solidFill>
                  <a:schemeClr val="tx2"/>
                </a:solidFill>
                <a:latin typeface="Bierstadt" panose="020B0004020202020204" pitchFamily="34" charset="0"/>
              </a:rPr>
              <a:t>Presentation Overview</a:t>
            </a:r>
          </a:p>
        </p:txBody>
      </p:sp>
      <p:sp>
        <p:nvSpPr>
          <p:cNvPr id="4100" name="Rectangle 3"/>
          <p:cNvSpPr>
            <a:spLocks noGrp="1" noChangeArrowheads="1"/>
          </p:cNvSpPr>
          <p:nvPr>
            <p:ph type="body" idx="1"/>
          </p:nvPr>
        </p:nvSpPr>
        <p:spPr>
          <a:xfrm>
            <a:off x="609600" y="1524000"/>
            <a:ext cx="10972800" cy="4495800"/>
          </a:xfrm>
        </p:spPr>
        <p:txBody>
          <a:bodyPr>
            <a:normAutofit/>
          </a:bodyPr>
          <a:lstStyle/>
          <a:p>
            <a:pPr>
              <a:spcAft>
                <a:spcPts val="600"/>
              </a:spcAft>
            </a:pPr>
            <a:r>
              <a:rPr lang="en-US" altLang="en-US" sz="2400" dirty="0">
                <a:latin typeface="Bierstadt" panose="020B0004020202020204" pitchFamily="34" charset="0"/>
              </a:rPr>
              <a:t>Introduction and purpose</a:t>
            </a:r>
          </a:p>
          <a:p>
            <a:pPr>
              <a:spcAft>
                <a:spcPts val="600"/>
              </a:spcAft>
            </a:pPr>
            <a:r>
              <a:rPr lang="en-US" sz="2400" dirty="0">
                <a:latin typeface="Bierstadt" panose="020B0004020202020204" pitchFamily="34" charset="0"/>
              </a:rPr>
              <a:t>Overview of GAO and GAO’s schedule assessment process</a:t>
            </a:r>
          </a:p>
          <a:p>
            <a:pPr>
              <a:spcAft>
                <a:spcPts val="600"/>
              </a:spcAft>
            </a:pPr>
            <a:r>
              <a:rPr lang="en-US" sz="2400" dirty="0">
                <a:latin typeface="Bierstadt" panose="020B0004020202020204" pitchFamily="34" charset="0"/>
              </a:rPr>
              <a:t>Overview of DCMA and DCMA’s schedule assessment process</a:t>
            </a:r>
          </a:p>
          <a:p>
            <a:pPr>
              <a:spcAft>
                <a:spcPts val="600"/>
              </a:spcAft>
            </a:pPr>
            <a:r>
              <a:rPr lang="en-US" sz="2400" dirty="0">
                <a:latin typeface="Bierstadt" panose="020B0004020202020204" pitchFamily="34" charset="0"/>
              </a:rPr>
              <a:t>GAO’s updated schedule assessment instructions and procedures</a:t>
            </a:r>
          </a:p>
          <a:p>
            <a:pPr lvl="1">
              <a:spcAft>
                <a:spcPts val="600"/>
              </a:spcAft>
            </a:pPr>
            <a:endParaRPr lang="en-US" altLang="en-US" sz="2400" dirty="0">
              <a:latin typeface="Bierstadt" panose="020B0004020202020204" pitchFamily="34" charset="0"/>
            </a:endParaRPr>
          </a:p>
          <a:p>
            <a:pPr>
              <a:buFontTx/>
              <a:buNone/>
            </a:pPr>
            <a:endParaRPr lang="en-US" altLang="en-US" sz="2400" dirty="0">
              <a:latin typeface="Bierstadt" panose="020B0004020202020204" pitchFamily="34" charset="0"/>
            </a:endParaRPr>
          </a:p>
        </p:txBody>
      </p:sp>
    </p:spTree>
    <p:extLst>
      <p:ext uri="{BB962C8B-B14F-4D97-AF65-F5344CB8AC3E}">
        <p14:creationId xmlns:p14="http://schemas.microsoft.com/office/powerpoint/2010/main" val="307767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D10BC452-E16F-EA53-EDBF-DAB6AFCD8BF0}"/>
              </a:ext>
            </a:extLst>
          </p:cNvPr>
          <p:cNvSpPr>
            <a:spLocks noGrp="1"/>
          </p:cNvSpPr>
          <p:nvPr>
            <p:ph type="body" sz="quarter" idx="16"/>
          </p:nvPr>
        </p:nvSpPr>
        <p:spPr>
          <a:xfrm>
            <a:off x="4477544" y="-17770"/>
            <a:ext cx="3236913" cy="200730"/>
          </a:xfrm>
        </p:spPr>
        <p:txBody>
          <a:bodyPr/>
          <a:lstStyle/>
          <a:p>
            <a:r>
              <a:rPr lang="en-US" dirty="0"/>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US" sz="3000" b="1" dirty="0">
                <a:latin typeface="+mn-lt"/>
              </a:rPr>
              <a:t>EVMS Group Assessment Procedures: Critical Path</a:t>
            </a:r>
            <a:endParaRPr kumimoji="0" lang="en-US" sz="3000" b="1" i="0" u="none" strike="noStrike" kern="1200" cap="none" spc="0" normalizeH="0" baseline="0" noProof="0" dirty="0">
              <a:ln>
                <a:noFill/>
              </a:ln>
              <a:solidFill>
                <a:srgbClr val="101129"/>
              </a:solidFill>
              <a:effectLst/>
              <a:uLnTx/>
              <a:uFillTx/>
              <a:latin typeface="+mn-lt"/>
              <a:ea typeface="+mn-ea"/>
              <a:cs typeface="+mn-cs"/>
            </a:endParaRPr>
          </a:p>
        </p:txBody>
      </p:sp>
      <p:sp>
        <p:nvSpPr>
          <p:cNvPr id="6" name="Content Placeholder 1">
            <a:extLst>
              <a:ext uri="{FF2B5EF4-FFF2-40B4-BE49-F238E27FC236}">
                <a16:creationId xmlns:a16="http://schemas.microsoft.com/office/drawing/2014/main" id="{AFB0B64D-D18C-373D-432C-915D96A56E3E}"/>
              </a:ext>
            </a:extLst>
          </p:cNvPr>
          <p:cNvSpPr>
            <a:spLocks noGrp="1"/>
          </p:cNvSpPr>
          <p:nvPr>
            <p:ph idx="1"/>
          </p:nvPr>
        </p:nvSpPr>
        <p:spPr>
          <a:xfrm>
            <a:off x="200483" y="1026866"/>
            <a:ext cx="11765879" cy="5150097"/>
          </a:xfrm>
        </p:spPr>
        <p:txBody>
          <a:bodyPr>
            <a:normAutofit fontScale="92500" lnSpcReduction="10000"/>
          </a:bodyPr>
          <a:lstStyle/>
          <a:p>
            <a:r>
              <a:rPr lang="en-US" dirty="0"/>
              <a:t>DCMA Constraint Method using Microsoft Project:</a:t>
            </a:r>
          </a:p>
          <a:p>
            <a:pPr lvl="1"/>
            <a:r>
              <a:rPr lang="en-US" dirty="0"/>
              <a:t>Filter out all completed and summary tasks/subproject line items; get to lowest level tasks where logic exists.</a:t>
            </a:r>
          </a:p>
          <a:p>
            <a:pPr lvl="1"/>
            <a:r>
              <a:rPr lang="en-US" dirty="0"/>
              <a:t>Remove all hard constraints (Must Start On, Must Finish On, Start No Later Than, Finish No Later Than). Judiciously choose what makes sense on your program. </a:t>
            </a:r>
          </a:p>
          <a:p>
            <a:pPr lvl="1"/>
            <a:r>
              <a:rPr lang="en-US" dirty="0"/>
              <a:t>Remove deadlines (MSP only) on tasks that have not started by inserting the “Deadline” column in MS Project and deleting any dates that may exist. </a:t>
            </a:r>
          </a:p>
          <a:p>
            <a:pPr lvl="1"/>
            <a:r>
              <a:rPr lang="en-US" dirty="0"/>
              <a:t>Constrain the program completion milestone (i.e. “Contract End”) to finish no later than several months (use a minimum of six months) prior to the baseline finish date. </a:t>
            </a:r>
          </a:p>
          <a:p>
            <a:pPr lvl="1"/>
            <a:r>
              <a:rPr lang="en-US" dirty="0"/>
              <a:t>Recalculate the schedule (F9). </a:t>
            </a:r>
          </a:p>
          <a:p>
            <a:pPr lvl="1"/>
            <a:r>
              <a:rPr lang="en-US" dirty="0"/>
              <a:t>Sort the Total Float column in ascending order. Expect to see large negative float (i.e.: -183 days)</a:t>
            </a:r>
          </a:p>
          <a:p>
            <a:pPr lvl="1"/>
            <a:r>
              <a:rPr lang="en-US" dirty="0"/>
              <a:t>Code the tasks with the least amount of total float using text field (User ID), named “CP”.</a:t>
            </a:r>
          </a:p>
          <a:p>
            <a:pPr lvl="1"/>
            <a:r>
              <a:rPr lang="en-US" dirty="0"/>
              <a:t>Remove the constraint applied in step 4 on the final milestone or discrete task and recalculate the schedule (press F9 key).</a:t>
            </a:r>
          </a:p>
          <a:p>
            <a:pPr lvl="1"/>
            <a:r>
              <a:rPr lang="en-US" dirty="0"/>
              <a:t>Filter for the critical path code that was created in the text field (User ID) column in step 7 named “CP”. </a:t>
            </a:r>
          </a:p>
        </p:txBody>
      </p:sp>
      <p:sp>
        <p:nvSpPr>
          <p:cNvPr id="2" name="Text Placeholder 1">
            <a:extLst>
              <a:ext uri="{FF2B5EF4-FFF2-40B4-BE49-F238E27FC236}">
                <a16:creationId xmlns:a16="http://schemas.microsoft.com/office/drawing/2014/main" id="{3E3C0AF1-BC29-28AE-6241-835096225162}"/>
              </a:ext>
            </a:extLst>
          </p:cNvPr>
          <p:cNvSpPr>
            <a:spLocks noGrp="1"/>
          </p:cNvSpPr>
          <p:nvPr>
            <p:ph type="body" sz="quarter" idx="11"/>
          </p:nvPr>
        </p:nvSpPr>
        <p:spPr>
          <a:xfrm>
            <a:off x="4465526" y="6400800"/>
            <a:ext cx="3236913" cy="206375"/>
          </a:xfrm>
        </p:spPr>
        <p:txBody>
          <a:bodyPr/>
          <a:lstStyle/>
          <a:p>
            <a:r>
              <a:rPr lang="en-US" dirty="0"/>
              <a:t>UNCLASSIFIED</a:t>
            </a:r>
          </a:p>
        </p:txBody>
      </p:sp>
      <p:sp>
        <p:nvSpPr>
          <p:cNvPr id="3" name="Slide Number Placeholder 2"/>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93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title" idx="4294967295"/>
          </p:nvPr>
        </p:nvSpPr>
        <p:spPr>
          <a:xfrm>
            <a:off x="1308618" y="2990984"/>
            <a:ext cx="941705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5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EVMS Group CAR Trends</a:t>
            </a:r>
          </a:p>
        </p:txBody>
      </p:sp>
      <p:sp>
        <p:nvSpPr>
          <p:cNvPr id="5" name="Text Placeholder 5"/>
          <p:cNvSpPr>
            <a:spLocks noGrp="1"/>
          </p:cNvSpPr>
          <p:nvPr>
            <p:ph type="body" sz="quarter" idx="4294967295"/>
          </p:nvPr>
        </p:nvSpPr>
        <p:spPr>
          <a:xfrm>
            <a:off x="5521850" y="0"/>
            <a:ext cx="1185998" cy="244312"/>
          </a:xfrm>
          <a:prstGeom prst="rect">
            <a:avLst/>
          </a:prstGeom>
        </p:spPr>
        <p:txBody>
          <a:bodyPr vert="horz" lIns="91440" tIns="45720" rIns="91440" bIns="45720" rtlCol="0">
            <a:noAutofit/>
          </a:bodyPr>
          <a:lstStyle/>
          <a:p>
            <a:pPr marL="0" indent="0" algn="ctr">
              <a:buNone/>
            </a:pPr>
            <a:r>
              <a:rPr lang="en-US" sz="1000" b="1" dirty="0">
                <a:solidFill>
                  <a:srgbClr val="C00000"/>
                </a:solidFill>
              </a:rPr>
              <a:t>UNCLASSIFIED</a:t>
            </a:r>
          </a:p>
        </p:txBody>
      </p:sp>
      <p:sp>
        <p:nvSpPr>
          <p:cNvPr id="4" name="Text Placeholder 1">
            <a:extLst>
              <a:ext uri="{FF2B5EF4-FFF2-40B4-BE49-F238E27FC236}">
                <a16:creationId xmlns:a16="http://schemas.microsoft.com/office/drawing/2014/main" id="{CFAF4137-FFC0-FEBD-35D6-02AFFC2930E2}"/>
              </a:ext>
            </a:extLst>
          </p:cNvPr>
          <p:cNvSpPr txBox="1">
            <a:spLocks/>
          </p:cNvSpPr>
          <p:nvPr/>
        </p:nvSpPr>
        <p:spPr>
          <a:xfrm>
            <a:off x="4465526" y="6400800"/>
            <a:ext cx="3236913" cy="2063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900" kern="1200">
                <a:solidFill>
                  <a:srgbClr val="FF0000"/>
                </a:solidFill>
                <a:latin typeface="+mn-lt"/>
                <a:ea typeface="+mn-ea"/>
                <a:cs typeface="+mn-cs"/>
              </a:defRPr>
            </a:lvl1pPr>
            <a:lvl2pPr marL="4572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2pPr>
            <a:lvl3pPr marL="9144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3pPr>
            <a:lvl4pPr marL="13716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4pPr>
            <a:lvl5pPr marL="18288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9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960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a:spLocks noGrp="1"/>
          </p:cNvSpPr>
          <p:nvPr>
            <p:ph type="body" sz="quarter" idx="4294967295"/>
          </p:nvPr>
        </p:nvSpPr>
        <p:spPr>
          <a:xfrm>
            <a:off x="5512796" y="0"/>
            <a:ext cx="1185998" cy="244312"/>
          </a:xfrm>
          <a:prstGeom prst="rect">
            <a:avLst/>
          </a:prstGeom>
        </p:spPr>
        <p:txBody>
          <a:bodyPr vert="horz" lIns="91440" tIns="45720" rIns="91440" bIns="45720" rtlCol="0">
            <a:noAutofit/>
          </a:bodyPr>
          <a:lstStyle/>
          <a:p>
            <a:pPr marL="0" indent="0" algn="ctr">
              <a:buNone/>
            </a:pPr>
            <a:r>
              <a:rPr lang="en-US" sz="1000" b="1" dirty="0">
                <a:solidFill>
                  <a:srgbClr val="C00000"/>
                </a:solidFill>
              </a:rPr>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EVMS Open CARs</a:t>
            </a:r>
          </a:p>
        </p:txBody>
      </p:sp>
      <p:sp>
        <p:nvSpPr>
          <p:cNvPr id="2" name="Content Placeholder 1"/>
          <p:cNvSpPr>
            <a:spLocks noGrp="1"/>
          </p:cNvSpPr>
          <p:nvPr>
            <p:ph idx="1"/>
          </p:nvPr>
        </p:nvSpPr>
        <p:spPr>
          <a:xfrm>
            <a:off x="141341" y="1627054"/>
            <a:ext cx="4397608" cy="2881370"/>
          </a:xfrm>
        </p:spPr>
        <p:txBody>
          <a:bodyPr>
            <a:noAutofit/>
          </a:bodyPr>
          <a:lstStyle/>
          <a:p>
            <a:pPr marL="0" indent="0" algn="ctr">
              <a:buNone/>
            </a:pPr>
            <a:r>
              <a:rPr lang="en-US" sz="2200" dirty="0"/>
              <a:t>DCMA CAR database (PDREP*) from October 2019 – December 2024</a:t>
            </a:r>
          </a:p>
          <a:p>
            <a:pPr marL="0" indent="0" algn="ctr">
              <a:buNone/>
            </a:pPr>
            <a:endParaRPr lang="en-US" sz="2200" dirty="0"/>
          </a:p>
          <a:p>
            <a:r>
              <a:rPr lang="en-US" sz="2000" dirty="0"/>
              <a:t>189 open EVMS CARs </a:t>
            </a:r>
          </a:p>
          <a:p>
            <a:pPr marL="6350"/>
            <a:r>
              <a:rPr lang="en-US" sz="2000" dirty="0"/>
              <a:t>GL 6 has the most open CARs and represents 12% of all EVMS CARs  </a:t>
            </a:r>
          </a:p>
        </p:txBody>
      </p:sp>
      <p:pic>
        <p:nvPicPr>
          <p:cNvPr id="13" name="Picture 12" descr="Screen shot of DCMA CARs by Guideline">
            <a:extLst>
              <a:ext uri="{FF2B5EF4-FFF2-40B4-BE49-F238E27FC236}">
                <a16:creationId xmlns:a16="http://schemas.microsoft.com/office/drawing/2014/main" id="{13700FC9-4DDF-81A2-66AF-B381F844D0AF}"/>
              </a:ext>
            </a:extLst>
          </p:cNvPr>
          <p:cNvPicPr>
            <a:picLocks noChangeAspect="1"/>
          </p:cNvPicPr>
          <p:nvPr/>
        </p:nvPicPr>
        <p:blipFill>
          <a:blip r:embed="rId3"/>
          <a:stretch>
            <a:fillRect/>
          </a:stretch>
        </p:blipFill>
        <p:spPr>
          <a:xfrm>
            <a:off x="4530007" y="843768"/>
            <a:ext cx="7484021" cy="4956609"/>
          </a:xfrm>
          <a:prstGeom prst="rect">
            <a:avLst/>
          </a:prstGeom>
        </p:spPr>
      </p:pic>
      <p:sp>
        <p:nvSpPr>
          <p:cNvPr id="7" name="TextBox 6"/>
          <p:cNvSpPr txBox="1"/>
          <p:nvPr/>
        </p:nvSpPr>
        <p:spPr>
          <a:xfrm>
            <a:off x="141341" y="5107880"/>
            <a:ext cx="439760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*Product Data Reporting and Evaluation Program, operated by US Navy and adopted by DCMA in 2018;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tooltip="PDREP Secretary of the Navy Instruction 4855.3 PDF"/>
              </a:rPr>
              <a:t>PDREP Secretary of the Navy Instruction 4855.3 PDF (SECNAVINST 4855.3D PDF)</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Navy Standard Operating Procedure 3683 PDF"/>
              </a:rPr>
              <a:t>Navy Standard Operating Procedure 3683 PDF (NAVSO P–3683 PDF)</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9D1B01E-DA02-B199-33F0-346AE1F684BF}"/>
              </a:ext>
              <a:ext uri="{C183D7F6-B498-43B3-948B-1728B52AA6E4}">
                <adec:decorative xmlns:adec="http://schemas.microsoft.com/office/drawing/2017/decorative" val="1"/>
              </a:ext>
            </a:extLst>
          </p:cNvPr>
          <p:cNvSpPr/>
          <p:nvPr/>
        </p:nvSpPr>
        <p:spPr>
          <a:xfrm>
            <a:off x="5945397" y="1303676"/>
            <a:ext cx="595252" cy="4365603"/>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4"/>
          </p:nvPr>
        </p:nvSpPr>
        <p:spPr>
          <a:xfrm>
            <a:off x="904523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CB074340-A628-166D-5829-83C365742FCB}"/>
              </a:ext>
            </a:extLst>
          </p:cNvPr>
          <p:cNvSpPr txBox="1">
            <a:spLocks/>
          </p:cNvSpPr>
          <p:nvPr/>
        </p:nvSpPr>
        <p:spPr>
          <a:xfrm>
            <a:off x="5352398" y="6370719"/>
            <a:ext cx="1185998" cy="244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 b="1">
                <a:solidFill>
                  <a:srgbClr val="C00000"/>
                </a:solidFill>
              </a:rPr>
              <a:t>UNCLASSIFIED</a:t>
            </a:r>
            <a:endParaRPr lang="en-US" sz="1000" b="1" dirty="0">
              <a:solidFill>
                <a:srgbClr val="C00000"/>
              </a:solidFill>
            </a:endParaRPr>
          </a:p>
        </p:txBody>
      </p:sp>
    </p:spTree>
    <p:extLst>
      <p:ext uri="{BB962C8B-B14F-4D97-AF65-F5344CB8AC3E}">
        <p14:creationId xmlns:p14="http://schemas.microsoft.com/office/powerpoint/2010/main" val="257132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D4E56A-1B3B-19B5-8ED1-E0AD2EB94C90}"/>
              </a:ext>
            </a:extLst>
          </p:cNvPr>
          <p:cNvSpPr>
            <a:spLocks noGrp="1"/>
          </p:cNvSpPr>
          <p:nvPr>
            <p:ph type="body" sz="quarter" idx="16"/>
          </p:nvPr>
        </p:nvSpPr>
        <p:spPr/>
        <p:txBody>
          <a:bodyPr/>
          <a:lstStyle/>
          <a:p>
            <a:r>
              <a:rPr lang="en-US" dirty="0">
                <a:solidFill>
                  <a:srgbClr val="C00000"/>
                </a:solidFill>
              </a:rPr>
              <a:t>UNCLASSIFIED</a:t>
            </a:r>
          </a:p>
          <a:p>
            <a:endParaRPr lang="en-US" dirty="0"/>
          </a:p>
        </p:txBody>
      </p:sp>
      <p:sp>
        <p:nvSpPr>
          <p:cNvPr id="4" name="Text Placeholder 3">
            <a:extLst>
              <a:ext uri="{FF2B5EF4-FFF2-40B4-BE49-F238E27FC236}">
                <a16:creationId xmlns:a16="http://schemas.microsoft.com/office/drawing/2014/main" id="{74C9BA58-544A-809D-7BE9-07792838E92C}"/>
              </a:ext>
            </a:extLst>
          </p:cNvPr>
          <p:cNvSpPr>
            <a:spLocks noGrp="1"/>
          </p:cNvSpPr>
          <p:nvPr>
            <p:ph type="title" idx="4294967295"/>
          </p:nvPr>
        </p:nvSpPr>
        <p:spPr>
          <a:xfrm>
            <a:off x="3657600" y="42863"/>
            <a:ext cx="8377238" cy="795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Most Common EVMS Deficiencies</a:t>
            </a:r>
          </a:p>
        </p:txBody>
      </p:sp>
      <p:sp>
        <p:nvSpPr>
          <p:cNvPr id="7" name="Content Placeholder 2">
            <a:extLst>
              <a:ext uri="{FF2B5EF4-FFF2-40B4-BE49-F238E27FC236}">
                <a16:creationId xmlns:a16="http://schemas.microsoft.com/office/drawing/2014/main" id="{0338312A-F691-8D9A-3FBF-F53ADF157E4A}"/>
              </a:ext>
            </a:extLst>
          </p:cNvPr>
          <p:cNvSpPr>
            <a:spLocks noGrp="1"/>
          </p:cNvSpPr>
          <p:nvPr>
            <p:ph idx="1"/>
          </p:nvPr>
        </p:nvSpPr>
        <p:spPr>
          <a:xfrm>
            <a:off x="1121519" y="1448216"/>
            <a:ext cx="10184005" cy="4592988"/>
          </a:xfrm>
        </p:spPr>
        <p:txBody>
          <a:bodyPr>
            <a:normAutofit fontScale="92500" lnSpcReduction="10000"/>
          </a:bodyPr>
          <a:lstStyle/>
          <a:p>
            <a:r>
              <a:rPr lang="en-US" dirty="0"/>
              <a:t>GL 6: Schedule integrity</a:t>
            </a:r>
          </a:p>
          <a:p>
            <a:r>
              <a:rPr lang="en-US" dirty="0"/>
              <a:t>GL 10: Objective criteria and Quantifiable Backup Data (QBD) traceability</a:t>
            </a:r>
          </a:p>
          <a:p>
            <a:r>
              <a:rPr lang="en-US" dirty="0"/>
              <a:t>GL 16: Consistency of performance and actuals</a:t>
            </a:r>
          </a:p>
          <a:p>
            <a:r>
              <a:rPr lang="en-US" dirty="0"/>
              <a:t>GL 21: Consistency of performance and actuals on material and material accountability</a:t>
            </a:r>
          </a:p>
          <a:p>
            <a:r>
              <a:rPr lang="en-US" dirty="0"/>
              <a:t>GL 23: Control Account (CA) Variance Analysis Reports (VARs) pursuant to requirements in the Earned Value Management System Interpretation Guide (EVMSIG)</a:t>
            </a:r>
          </a:p>
          <a:p>
            <a:r>
              <a:rPr lang="en-US" dirty="0"/>
              <a:t>GL 27: Monthly ETC, Comprehensive EAC traceability, and ETC cost (</a:t>
            </a:r>
            <a:r>
              <a:rPr lang="en-US" dirty="0" err="1"/>
              <a:t>timephasing</a:t>
            </a:r>
            <a:r>
              <a:rPr lang="en-US" dirty="0"/>
              <a:t>) and schedule (forecast dates) integration</a:t>
            </a:r>
          </a:p>
          <a:p>
            <a:r>
              <a:rPr lang="en-US" dirty="0"/>
              <a:t>GL 29: Reconciling baseline changes</a:t>
            </a:r>
          </a:p>
        </p:txBody>
      </p:sp>
      <p:sp>
        <p:nvSpPr>
          <p:cNvPr id="5" name="Text Placeholder 4">
            <a:extLst>
              <a:ext uri="{FF2B5EF4-FFF2-40B4-BE49-F238E27FC236}">
                <a16:creationId xmlns:a16="http://schemas.microsoft.com/office/drawing/2014/main" id="{BB98F22E-7D9F-9A9D-75BA-5626EFADB2A5}"/>
              </a:ext>
            </a:extLst>
          </p:cNvPr>
          <p:cNvSpPr>
            <a:spLocks noGrp="1"/>
          </p:cNvSpPr>
          <p:nvPr>
            <p:ph type="body" sz="quarter" idx="12"/>
          </p:nvPr>
        </p:nvSpPr>
        <p:spPr/>
        <p:txBody>
          <a:bodyPr/>
          <a:lstStyle/>
          <a:p>
            <a:r>
              <a:rPr lang="en-US" dirty="0">
                <a:solidFill>
                  <a:srgbClr val="C00000"/>
                </a:solidFill>
              </a:rPr>
              <a:t>UNCLASSIFIED</a:t>
            </a:r>
          </a:p>
          <a:p>
            <a:endParaRPr lang="en-US" dirty="0"/>
          </a:p>
        </p:txBody>
      </p:sp>
      <p:sp>
        <p:nvSpPr>
          <p:cNvPr id="3" name="Slide Number Placeholder 2">
            <a:extLst>
              <a:ext uri="{FF2B5EF4-FFF2-40B4-BE49-F238E27FC236}">
                <a16:creationId xmlns:a16="http://schemas.microsoft.com/office/drawing/2014/main" id="{40493306-CCAD-EDBA-65DC-213AD5B92AB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1E348-0F19-4CF8-94C3-9E72E53A2DBF}" type="slidenum">
              <a:rPr kumimoji="0" lang="en-US" sz="900" b="0" i="0" u="none" strike="noStrike" kern="1200" cap="none" spc="0" normalizeH="0" baseline="0" noProof="0" smtClean="0">
                <a:ln>
                  <a:noFill/>
                </a:ln>
                <a:solidFill>
                  <a:srgbClr val="5B9BD5">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179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4294967295"/>
          </p:nvPr>
        </p:nvSpPr>
        <p:spPr>
          <a:xfrm>
            <a:off x="5558064" y="0"/>
            <a:ext cx="1185998" cy="244312"/>
          </a:xfrm>
          <a:prstGeom prst="rect">
            <a:avLst/>
          </a:prstGeom>
        </p:spPr>
        <p:txBody>
          <a:bodyPr vert="horz" lIns="91440" tIns="45720" rIns="91440" bIns="45720" rtlCol="0">
            <a:noAutofit/>
          </a:bodyPr>
          <a:lstStyle/>
          <a:p>
            <a:pPr marL="0" indent="0" algn="ctr">
              <a:buNone/>
            </a:pPr>
            <a:r>
              <a:rPr lang="en-US" sz="1000" b="1" dirty="0">
                <a:solidFill>
                  <a:srgbClr val="C00000"/>
                </a:solidFill>
              </a:rPr>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Contact and Further Information</a:t>
            </a:r>
          </a:p>
        </p:txBody>
      </p:sp>
      <p:sp>
        <p:nvSpPr>
          <p:cNvPr id="9" name="Text Placeholder 3"/>
          <p:cNvSpPr>
            <a:spLocks noGrp="1"/>
          </p:cNvSpPr>
          <p:nvPr>
            <p:ph type="body" sz="quarter" idx="10"/>
          </p:nvPr>
        </p:nvSpPr>
        <p:spPr>
          <a:xfrm>
            <a:off x="2398955" y="861444"/>
            <a:ext cx="6810992" cy="613227"/>
          </a:xfrm>
        </p:spPr>
        <p:txBody>
          <a:bodyPr>
            <a:normAutofit fontScale="77500" lnSpcReduction="20000"/>
          </a:bodyPr>
          <a:lstStyle/>
          <a:p>
            <a:r>
              <a:rPr lang="en-US" sz="2800" dirty="0"/>
              <a:t>Public EVMS Group Site: </a:t>
            </a:r>
            <a:r>
              <a:rPr lang="en-US" sz="2400" dirty="0">
                <a:hlinkClick r:id="rId3"/>
              </a:rPr>
              <a:t>https://www.dcma.mil/HQ/EVMS/</a:t>
            </a:r>
            <a:r>
              <a:rPr lang="en-US" sz="2800" dirty="0"/>
              <a:t> </a:t>
            </a:r>
          </a:p>
        </p:txBody>
      </p:sp>
      <p:pic>
        <p:nvPicPr>
          <p:cNvPr id="11" name="Picture 10" descr="Screen shot of EVMS Group site">
            <a:extLst>
              <a:ext uri="{FF2B5EF4-FFF2-40B4-BE49-F238E27FC236}">
                <a16:creationId xmlns:a16="http://schemas.microsoft.com/office/drawing/2014/main" id="{64AA0D2E-79C8-A5DF-40DA-D3183FE5C66B}"/>
              </a:ext>
            </a:extLst>
          </p:cNvPr>
          <p:cNvPicPr>
            <a:picLocks noChangeAspect="1"/>
          </p:cNvPicPr>
          <p:nvPr/>
        </p:nvPicPr>
        <p:blipFill>
          <a:blip r:embed="rId4"/>
          <a:stretch>
            <a:fillRect/>
          </a:stretch>
        </p:blipFill>
        <p:spPr>
          <a:xfrm>
            <a:off x="2113503" y="1312247"/>
            <a:ext cx="7940957" cy="4684309"/>
          </a:xfrm>
          <a:prstGeom prst="rect">
            <a:avLst/>
          </a:prstGeom>
        </p:spPr>
      </p:pic>
      <p:sp>
        <p:nvSpPr>
          <p:cNvPr id="2" name="Content Placeholder 1" descr="Screen shot of the DCMA EVMS Group public webpage. "/>
          <p:cNvSpPr>
            <a:spLocks noGrp="1"/>
          </p:cNvSpPr>
          <p:nvPr>
            <p:ph idx="1"/>
          </p:nvPr>
        </p:nvSpPr>
        <p:spPr>
          <a:xfrm>
            <a:off x="1349467" y="6041814"/>
            <a:ext cx="9603189" cy="357206"/>
          </a:xfrm>
        </p:spPr>
        <p:txBody>
          <a:bodyPr>
            <a:noAutofit/>
          </a:bodyPr>
          <a:lstStyle/>
          <a:p>
            <a:pPr marL="0" indent="0" algn="ctr" fontAlgn="base">
              <a:buNone/>
            </a:pPr>
            <a:r>
              <a:rPr lang="en-US" sz="2000" b="1" dirty="0"/>
              <a:t>Contact EVMS Group: </a:t>
            </a:r>
            <a:r>
              <a:rPr lang="en-US" sz="2000" dirty="0">
                <a:hlinkClick r:id="rId5" tooltip="mailto:dcma.gregg-adams.candp-cmd.mbx.dcma-evms-group@mail.mil"/>
              </a:rPr>
              <a:t>dcma.gregg-adams.candp-cmd.mbx.dcma-evms-group@mail.mil</a:t>
            </a:r>
            <a:r>
              <a:rPr lang="en-US" sz="2000" b="1" dirty="0"/>
              <a:t> </a:t>
            </a:r>
            <a:r>
              <a:rPr lang="en-US" sz="2000" dirty="0">
                <a:solidFill>
                  <a:srgbClr val="0070C0"/>
                </a:solidFill>
              </a:rPr>
              <a:t> </a:t>
            </a:r>
          </a:p>
        </p:txBody>
      </p:sp>
      <p:sp>
        <p:nvSpPr>
          <p:cNvPr id="3" name="Text Placeholder 1">
            <a:extLst>
              <a:ext uri="{FF2B5EF4-FFF2-40B4-BE49-F238E27FC236}">
                <a16:creationId xmlns:a16="http://schemas.microsoft.com/office/drawing/2014/main" id="{819B214B-3FAA-1095-7252-2C873A36AAF3}"/>
              </a:ext>
            </a:extLst>
          </p:cNvPr>
          <p:cNvSpPr>
            <a:spLocks noGrp="1"/>
          </p:cNvSpPr>
          <p:nvPr>
            <p:ph type="body" sz="quarter" idx="11"/>
          </p:nvPr>
        </p:nvSpPr>
        <p:spPr>
          <a:xfrm>
            <a:off x="4465526" y="6400800"/>
            <a:ext cx="3236913" cy="206375"/>
          </a:xfrm>
        </p:spPr>
        <p:txBody>
          <a:bodyPr/>
          <a:lstStyle/>
          <a:p>
            <a:r>
              <a:rPr lang="en-US" dirty="0"/>
              <a:t>UNCLASSIFIED</a:t>
            </a:r>
          </a:p>
        </p:txBody>
      </p:sp>
      <p:sp>
        <p:nvSpPr>
          <p:cNvPr id="10" name="Slide Number Placeholder 2"/>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6EA3E96-57DE-02ED-2DEB-57C8B09D2A81}"/>
              </a:ext>
              <a:ext uri="{C183D7F6-B498-43B3-948B-1728B52AA6E4}">
                <adec:decorative xmlns:adec="http://schemas.microsoft.com/office/drawing/2017/decorative" val="1"/>
              </a:ext>
            </a:extLst>
          </p:cNvPr>
          <p:cNvSpPr/>
          <p:nvPr/>
        </p:nvSpPr>
        <p:spPr>
          <a:xfrm>
            <a:off x="5804451" y="4722607"/>
            <a:ext cx="4146373" cy="1317427"/>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280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09600" y="2133600"/>
            <a:ext cx="4572000" cy="2819400"/>
          </a:xfrm>
        </p:spPr>
        <p:txBody>
          <a:bodyPr vert="horz" lIns="91440" tIns="45720" rIns="91440" bIns="45720" rtlCol="0" anchor="ctr">
            <a:normAutofit/>
          </a:bodyPr>
          <a:lstStyle/>
          <a:p>
            <a:pPr>
              <a:spcBef>
                <a:spcPct val="0"/>
              </a:spcBef>
            </a:pPr>
            <a:r>
              <a:rPr lang="en-US" sz="4600" b="1" dirty="0">
                <a:latin typeface="Bierstadt" panose="020B0004020202020204" pitchFamily="34" charset="0"/>
              </a:rPr>
              <a:t>GAO Schedule Assessment Procedures</a:t>
            </a:r>
          </a:p>
        </p:txBody>
      </p:sp>
    </p:spTree>
    <p:extLst>
      <p:ext uri="{BB962C8B-B14F-4D97-AF65-F5344CB8AC3E}">
        <p14:creationId xmlns:p14="http://schemas.microsoft.com/office/powerpoint/2010/main" val="415240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ePM and Schedule Springboards</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26</a:t>
            </a:fld>
            <a:endParaRPr lang="en-US" dirty="0">
              <a:latin typeface="Bierstadt" panose="020B0004020202020204" pitchFamily="34" charset="0"/>
            </a:endParaRPr>
          </a:p>
        </p:txBody>
      </p:sp>
      <p:sp>
        <p:nvSpPr>
          <p:cNvPr id="9" name="Content Placeholder 2">
            <a:extLst>
              <a:ext uri="{FF2B5EF4-FFF2-40B4-BE49-F238E27FC236}">
                <a16:creationId xmlns:a16="http://schemas.microsoft.com/office/drawing/2014/main" id="{10520580-7205-9D42-AF2A-B71333FEAAF7}"/>
              </a:ext>
            </a:extLst>
          </p:cNvPr>
          <p:cNvSpPr txBox="1">
            <a:spLocks/>
          </p:cNvSpPr>
          <p:nvPr/>
        </p:nvSpPr>
        <p:spPr>
          <a:xfrm>
            <a:off x="609600" y="1219200"/>
            <a:ext cx="10972800" cy="41148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sz="2400" b="0" dirty="0">
                <a:latin typeface="Bierstadt" panose="020B0004020202020204" pitchFamily="34" charset="0"/>
              </a:rPr>
              <a:t>Engagement Project Management (</a:t>
            </a:r>
            <a:r>
              <a:rPr lang="en-US" sz="2400" dirty="0">
                <a:latin typeface="Bierstadt" panose="020B0004020202020204" pitchFamily="34" charset="0"/>
              </a:rPr>
              <a:t>ePM</a:t>
            </a:r>
            <a:r>
              <a:rPr lang="en-US" sz="2400" b="0" dirty="0">
                <a:latin typeface="Bierstadt" panose="020B0004020202020204" pitchFamily="34" charset="0"/>
              </a:rPr>
              <a:t>) is a set of tools, techniques, and guidance built by GAO to improve project monitoring and reporting.</a:t>
            </a:r>
          </a:p>
          <a:p>
            <a:pPr>
              <a:lnSpc>
                <a:spcPct val="120000"/>
              </a:lnSpc>
              <a:spcBef>
                <a:spcPts val="0"/>
              </a:spcBef>
            </a:pPr>
            <a:endParaRPr lang="en-US" sz="2400" b="0" dirty="0">
              <a:latin typeface="Bierstadt" panose="020B0004020202020204" pitchFamily="34" charset="0"/>
            </a:endParaRPr>
          </a:p>
          <a:p>
            <a:pPr algn="l"/>
            <a:r>
              <a:rPr lang="en-US" sz="2400" dirty="0">
                <a:latin typeface="Bierstadt" panose="020B0004020202020204" pitchFamily="34" charset="0"/>
              </a:rPr>
              <a:t>Scope Springboards </a:t>
            </a:r>
            <a:r>
              <a:rPr lang="en-US" sz="2400" b="0" dirty="0">
                <a:latin typeface="Bierstadt" panose="020B0004020202020204" pitchFamily="34" charset="0"/>
              </a:rPr>
              <a:t>are a set of tools that GAO teams can use to facilitate collaborative conversations with their stakeholders about which methodologies to use, the benefits and drawbacks of different methodologies, and the extent of work tasks that may be involved in each.</a:t>
            </a:r>
          </a:p>
          <a:p>
            <a:pPr>
              <a:lnSpc>
                <a:spcPct val="120000"/>
              </a:lnSpc>
              <a:spcBef>
                <a:spcPts val="0"/>
              </a:spcBef>
            </a:pPr>
            <a:endParaRPr lang="en-US" sz="2400" b="0" dirty="0">
              <a:latin typeface="Bierstadt" panose="020B0004020202020204" pitchFamily="34" charset="0"/>
            </a:endParaRPr>
          </a:p>
        </p:txBody>
      </p:sp>
    </p:spTree>
    <p:extLst>
      <p:ext uri="{BB962C8B-B14F-4D97-AF65-F5344CB8AC3E}">
        <p14:creationId xmlns:p14="http://schemas.microsoft.com/office/powerpoint/2010/main" val="400966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ePM and Schedule Springboards</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27</a:t>
            </a:fld>
            <a:endParaRPr lang="en-US" dirty="0">
              <a:latin typeface="Bierstadt" panose="020B0004020202020204" pitchFamily="34" charset="0"/>
            </a:endParaRPr>
          </a:p>
        </p:txBody>
      </p:sp>
      <p:sp>
        <p:nvSpPr>
          <p:cNvPr id="9" name="Content Placeholder 2">
            <a:extLst>
              <a:ext uri="{FF2B5EF4-FFF2-40B4-BE49-F238E27FC236}">
                <a16:creationId xmlns:a16="http://schemas.microsoft.com/office/drawing/2014/main" id="{10520580-7205-9D42-AF2A-B71333FEAAF7}"/>
              </a:ext>
            </a:extLst>
          </p:cNvPr>
          <p:cNvSpPr txBox="1">
            <a:spLocks/>
          </p:cNvSpPr>
          <p:nvPr/>
        </p:nvSpPr>
        <p:spPr>
          <a:xfrm>
            <a:off x="609600" y="1219200"/>
            <a:ext cx="10972800" cy="23622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sz="2000" b="0" dirty="0">
                <a:latin typeface="Bierstadt" panose="020B0004020202020204" pitchFamily="34" charset="0"/>
              </a:rPr>
              <a:t>Each Scope Springboard displays the high-level categories involved with planning, conducting, and finalizing each methodology and illustrates the work tasks involved. </a:t>
            </a:r>
          </a:p>
          <a:p>
            <a:pPr>
              <a:spcBef>
                <a:spcPts val="0"/>
              </a:spcBef>
            </a:pPr>
            <a:endParaRPr lang="en-US" sz="2000" b="0" dirty="0">
              <a:latin typeface="Bierstadt" panose="020B0004020202020204" pitchFamily="34" charset="0"/>
            </a:endParaRPr>
          </a:p>
          <a:p>
            <a:pPr>
              <a:spcBef>
                <a:spcPts val="0"/>
              </a:spcBef>
            </a:pPr>
            <a:r>
              <a:rPr lang="en-US" sz="2000" b="0" dirty="0">
                <a:latin typeface="Bierstadt" panose="020B0004020202020204" pitchFamily="34" charset="0"/>
              </a:rPr>
              <a:t>The Schedule Scope Springboard displays the main lines of work involved in the schedule assessment methodology and illustrates work tasks using a work breakdown structure.</a:t>
            </a:r>
          </a:p>
          <a:p>
            <a:pPr>
              <a:lnSpc>
                <a:spcPct val="120000"/>
              </a:lnSpc>
              <a:spcBef>
                <a:spcPts val="0"/>
              </a:spcBef>
            </a:pPr>
            <a:endParaRPr lang="en-US" sz="2400" b="0" dirty="0">
              <a:latin typeface="Calibri-Light"/>
            </a:endParaRPr>
          </a:p>
          <a:p>
            <a:pPr>
              <a:lnSpc>
                <a:spcPct val="120000"/>
              </a:lnSpc>
              <a:spcBef>
                <a:spcPts val="0"/>
              </a:spcBef>
            </a:pPr>
            <a:endParaRPr lang="en-US" sz="2400" b="0" dirty="0">
              <a:latin typeface="Bierstadt" panose="020B0004020202020204" pitchFamily="34" charset="0"/>
            </a:endParaRPr>
          </a:p>
        </p:txBody>
      </p:sp>
      <p:grpSp>
        <p:nvGrpSpPr>
          <p:cNvPr id="3" name="Group 2">
            <a:extLst>
              <a:ext uri="{FF2B5EF4-FFF2-40B4-BE49-F238E27FC236}">
                <a16:creationId xmlns:a16="http://schemas.microsoft.com/office/drawing/2014/main" id="{A9875753-C674-4D83-A51A-B9425D3622C2}"/>
              </a:ext>
            </a:extLst>
          </p:cNvPr>
          <p:cNvGrpSpPr/>
          <p:nvPr/>
        </p:nvGrpSpPr>
        <p:grpSpPr>
          <a:xfrm>
            <a:off x="2140049" y="3810000"/>
            <a:ext cx="7911903" cy="2067820"/>
            <a:chOff x="32825" y="4752047"/>
            <a:chExt cx="7911903" cy="2067820"/>
          </a:xfrm>
        </p:grpSpPr>
        <p:pic>
          <p:nvPicPr>
            <p:cNvPr id="4" name="Picture 3">
              <a:extLst>
                <a:ext uri="{FF2B5EF4-FFF2-40B4-BE49-F238E27FC236}">
                  <a16:creationId xmlns:a16="http://schemas.microsoft.com/office/drawing/2014/main" id="{5784CDE2-533E-0691-9851-8F18ECE82089}"/>
                </a:ext>
              </a:extLst>
            </p:cNvPr>
            <p:cNvPicPr>
              <a:picLocks noChangeAspect="1"/>
            </p:cNvPicPr>
            <p:nvPr/>
          </p:nvPicPr>
          <p:blipFill rotWithShape="1">
            <a:blip r:embed="rId3"/>
            <a:srcRect b="49176"/>
            <a:stretch/>
          </p:blipFill>
          <p:spPr>
            <a:xfrm>
              <a:off x="32825" y="4752047"/>
              <a:ext cx="5962150" cy="1993184"/>
            </a:xfrm>
            <a:prstGeom prst="rect">
              <a:avLst/>
            </a:prstGeom>
          </p:spPr>
        </p:pic>
        <p:pic>
          <p:nvPicPr>
            <p:cNvPr id="10" name="Picture 9">
              <a:extLst>
                <a:ext uri="{FF2B5EF4-FFF2-40B4-BE49-F238E27FC236}">
                  <a16:creationId xmlns:a16="http://schemas.microsoft.com/office/drawing/2014/main" id="{12E83B04-695D-A7DD-05AE-13A7D5967382}"/>
                </a:ext>
              </a:extLst>
            </p:cNvPr>
            <p:cNvPicPr>
              <a:picLocks noChangeAspect="1"/>
            </p:cNvPicPr>
            <p:nvPr/>
          </p:nvPicPr>
          <p:blipFill rotWithShape="1">
            <a:blip r:embed="rId3"/>
            <a:srcRect t="50519" r="66770"/>
            <a:stretch/>
          </p:blipFill>
          <p:spPr>
            <a:xfrm>
              <a:off x="5887328" y="4826683"/>
              <a:ext cx="2057400" cy="1993184"/>
            </a:xfrm>
            <a:prstGeom prst="rect">
              <a:avLst/>
            </a:prstGeom>
          </p:spPr>
        </p:pic>
      </p:grpSp>
    </p:spTree>
    <p:extLst>
      <p:ext uri="{BB962C8B-B14F-4D97-AF65-F5344CB8AC3E}">
        <p14:creationId xmlns:p14="http://schemas.microsoft.com/office/powerpoint/2010/main" val="3338034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Schedule Assessment Procedures</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28</a:t>
            </a:fld>
            <a:endParaRPr lang="en-US" dirty="0">
              <a:latin typeface="Bierstadt" panose="020B0004020202020204" pitchFamily="34" charset="0"/>
            </a:endParaRPr>
          </a:p>
        </p:txBody>
      </p:sp>
      <p:sp>
        <p:nvSpPr>
          <p:cNvPr id="9" name="Content Placeholder 2">
            <a:extLst>
              <a:ext uri="{FF2B5EF4-FFF2-40B4-BE49-F238E27FC236}">
                <a16:creationId xmlns:a16="http://schemas.microsoft.com/office/drawing/2014/main" id="{10520580-7205-9D42-AF2A-B71333FEAAF7}"/>
              </a:ext>
            </a:extLst>
          </p:cNvPr>
          <p:cNvSpPr txBox="1">
            <a:spLocks/>
          </p:cNvSpPr>
          <p:nvPr/>
        </p:nvSpPr>
        <p:spPr>
          <a:xfrm>
            <a:off x="609600" y="1219200"/>
            <a:ext cx="10972800" cy="12192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nSpc>
                <a:spcPct val="120000"/>
              </a:lnSpc>
              <a:spcBef>
                <a:spcPts val="0"/>
              </a:spcBef>
            </a:pPr>
            <a:r>
              <a:rPr lang="en-US" sz="2400" b="0" dirty="0">
                <a:latin typeface="Bierstadt" panose="020B0004020202020204" pitchFamily="34" charset="0"/>
              </a:rPr>
              <a:t>GAO has created multiple process documents to formally codify our approach to schedule reliability assessments. These are mapped to elements of the Schedule Scope Springboard.</a:t>
            </a:r>
          </a:p>
          <a:p>
            <a:pPr>
              <a:lnSpc>
                <a:spcPct val="120000"/>
              </a:lnSpc>
              <a:spcBef>
                <a:spcPts val="0"/>
              </a:spcBef>
            </a:pPr>
            <a:endParaRPr lang="en-US" sz="2400" b="0" dirty="0">
              <a:latin typeface="Bierstadt" panose="020B0004020202020204" pitchFamily="34" charset="0"/>
            </a:endParaRPr>
          </a:p>
        </p:txBody>
      </p:sp>
      <p:pic>
        <p:nvPicPr>
          <p:cNvPr id="4" name="Picture 3">
            <a:extLst>
              <a:ext uri="{FF2B5EF4-FFF2-40B4-BE49-F238E27FC236}">
                <a16:creationId xmlns:a16="http://schemas.microsoft.com/office/drawing/2014/main" id="{F3462682-C530-970A-F74D-71E8C0A508C6}"/>
              </a:ext>
            </a:extLst>
          </p:cNvPr>
          <p:cNvPicPr>
            <a:picLocks noChangeAspect="1"/>
          </p:cNvPicPr>
          <p:nvPr/>
        </p:nvPicPr>
        <p:blipFill>
          <a:blip r:embed="rId3"/>
          <a:stretch>
            <a:fillRect/>
          </a:stretch>
        </p:blipFill>
        <p:spPr>
          <a:xfrm>
            <a:off x="2286000" y="2838827"/>
            <a:ext cx="7620000" cy="3409573"/>
          </a:xfrm>
          <a:custGeom>
            <a:avLst/>
            <a:gdLst>
              <a:gd name="connsiteX0" fmla="*/ 0 w 7620000"/>
              <a:gd name="connsiteY0" fmla="*/ 0 h 3409573"/>
              <a:gd name="connsiteX1" fmla="*/ 433754 w 7620000"/>
              <a:gd name="connsiteY1" fmla="*/ 0 h 3409573"/>
              <a:gd name="connsiteX2" fmla="*/ 1096108 w 7620000"/>
              <a:gd name="connsiteY2" fmla="*/ 0 h 3409573"/>
              <a:gd name="connsiteX3" fmla="*/ 1606062 w 7620000"/>
              <a:gd name="connsiteY3" fmla="*/ 0 h 3409573"/>
              <a:gd name="connsiteX4" fmla="*/ 2039815 w 7620000"/>
              <a:gd name="connsiteY4" fmla="*/ 0 h 3409573"/>
              <a:gd name="connsiteX5" fmla="*/ 2778369 w 7620000"/>
              <a:gd name="connsiteY5" fmla="*/ 0 h 3409573"/>
              <a:gd name="connsiteX6" fmla="*/ 3288323 w 7620000"/>
              <a:gd name="connsiteY6" fmla="*/ 0 h 3409573"/>
              <a:gd name="connsiteX7" fmla="*/ 3874477 w 7620000"/>
              <a:gd name="connsiteY7" fmla="*/ 0 h 3409573"/>
              <a:gd name="connsiteX8" fmla="*/ 4308231 w 7620000"/>
              <a:gd name="connsiteY8" fmla="*/ 0 h 3409573"/>
              <a:gd name="connsiteX9" fmla="*/ 4741985 w 7620000"/>
              <a:gd name="connsiteY9" fmla="*/ 0 h 3409573"/>
              <a:gd name="connsiteX10" fmla="*/ 5251938 w 7620000"/>
              <a:gd name="connsiteY10" fmla="*/ 0 h 3409573"/>
              <a:gd name="connsiteX11" fmla="*/ 5685692 w 7620000"/>
              <a:gd name="connsiteY11" fmla="*/ 0 h 3409573"/>
              <a:gd name="connsiteX12" fmla="*/ 6271846 w 7620000"/>
              <a:gd name="connsiteY12" fmla="*/ 0 h 3409573"/>
              <a:gd name="connsiteX13" fmla="*/ 7010400 w 7620000"/>
              <a:gd name="connsiteY13" fmla="*/ 0 h 3409573"/>
              <a:gd name="connsiteX14" fmla="*/ 7620000 w 7620000"/>
              <a:gd name="connsiteY14" fmla="*/ 0 h 3409573"/>
              <a:gd name="connsiteX15" fmla="*/ 7620000 w 7620000"/>
              <a:gd name="connsiteY15" fmla="*/ 568262 h 3409573"/>
              <a:gd name="connsiteX16" fmla="*/ 7620000 w 7620000"/>
              <a:gd name="connsiteY16" fmla="*/ 1102429 h 3409573"/>
              <a:gd name="connsiteX17" fmla="*/ 7620000 w 7620000"/>
              <a:gd name="connsiteY17" fmla="*/ 1602499 h 3409573"/>
              <a:gd name="connsiteX18" fmla="*/ 7620000 w 7620000"/>
              <a:gd name="connsiteY18" fmla="*/ 2068474 h 3409573"/>
              <a:gd name="connsiteX19" fmla="*/ 7620000 w 7620000"/>
              <a:gd name="connsiteY19" fmla="*/ 2636736 h 3409573"/>
              <a:gd name="connsiteX20" fmla="*/ 7620000 w 7620000"/>
              <a:gd name="connsiteY20" fmla="*/ 3409573 h 3409573"/>
              <a:gd name="connsiteX21" fmla="*/ 7033846 w 7620000"/>
              <a:gd name="connsiteY21" fmla="*/ 3409573 h 3409573"/>
              <a:gd name="connsiteX22" fmla="*/ 6447692 w 7620000"/>
              <a:gd name="connsiteY22" fmla="*/ 3409573 h 3409573"/>
              <a:gd name="connsiteX23" fmla="*/ 5861538 w 7620000"/>
              <a:gd name="connsiteY23" fmla="*/ 3409573 h 3409573"/>
              <a:gd name="connsiteX24" fmla="*/ 5351585 w 7620000"/>
              <a:gd name="connsiteY24" fmla="*/ 3409573 h 3409573"/>
              <a:gd name="connsiteX25" fmla="*/ 4994031 w 7620000"/>
              <a:gd name="connsiteY25" fmla="*/ 3409573 h 3409573"/>
              <a:gd name="connsiteX26" fmla="*/ 4331677 w 7620000"/>
              <a:gd name="connsiteY26" fmla="*/ 3409573 h 3409573"/>
              <a:gd name="connsiteX27" fmla="*/ 3669323 w 7620000"/>
              <a:gd name="connsiteY27" fmla="*/ 3409573 h 3409573"/>
              <a:gd name="connsiteX28" fmla="*/ 3083169 w 7620000"/>
              <a:gd name="connsiteY28" fmla="*/ 3409573 h 3409573"/>
              <a:gd name="connsiteX29" fmla="*/ 2497015 w 7620000"/>
              <a:gd name="connsiteY29" fmla="*/ 3409573 h 3409573"/>
              <a:gd name="connsiteX30" fmla="*/ 1834662 w 7620000"/>
              <a:gd name="connsiteY30" fmla="*/ 3409573 h 3409573"/>
              <a:gd name="connsiteX31" fmla="*/ 1248508 w 7620000"/>
              <a:gd name="connsiteY31" fmla="*/ 3409573 h 3409573"/>
              <a:gd name="connsiteX32" fmla="*/ 890954 w 7620000"/>
              <a:gd name="connsiteY32" fmla="*/ 3409573 h 3409573"/>
              <a:gd name="connsiteX33" fmla="*/ 0 w 7620000"/>
              <a:gd name="connsiteY33" fmla="*/ 3409573 h 3409573"/>
              <a:gd name="connsiteX34" fmla="*/ 0 w 7620000"/>
              <a:gd name="connsiteY34" fmla="*/ 2909502 h 3409573"/>
              <a:gd name="connsiteX35" fmla="*/ 0 w 7620000"/>
              <a:gd name="connsiteY35" fmla="*/ 2409432 h 3409573"/>
              <a:gd name="connsiteX36" fmla="*/ 0 w 7620000"/>
              <a:gd name="connsiteY36" fmla="*/ 1772978 h 3409573"/>
              <a:gd name="connsiteX37" fmla="*/ 0 w 7620000"/>
              <a:gd name="connsiteY37" fmla="*/ 1307003 h 3409573"/>
              <a:gd name="connsiteX38" fmla="*/ 0 w 7620000"/>
              <a:gd name="connsiteY38" fmla="*/ 704645 h 3409573"/>
              <a:gd name="connsiteX39" fmla="*/ 0 w 7620000"/>
              <a:gd name="connsiteY39" fmla="*/ 0 h 340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620000" h="3409573" fill="none" extrusionOk="0">
                <a:moveTo>
                  <a:pt x="0" y="0"/>
                </a:moveTo>
                <a:cubicBezTo>
                  <a:pt x="195680" y="-42499"/>
                  <a:pt x="235787" y="38623"/>
                  <a:pt x="433754" y="0"/>
                </a:cubicBezTo>
                <a:cubicBezTo>
                  <a:pt x="631721" y="-38623"/>
                  <a:pt x="917241" y="98"/>
                  <a:pt x="1096108" y="0"/>
                </a:cubicBezTo>
                <a:cubicBezTo>
                  <a:pt x="1274975" y="-98"/>
                  <a:pt x="1357174" y="48400"/>
                  <a:pt x="1606062" y="0"/>
                </a:cubicBezTo>
                <a:cubicBezTo>
                  <a:pt x="1854950" y="-48400"/>
                  <a:pt x="1950173" y="482"/>
                  <a:pt x="2039815" y="0"/>
                </a:cubicBezTo>
                <a:cubicBezTo>
                  <a:pt x="2129457" y="-482"/>
                  <a:pt x="2434286" y="75499"/>
                  <a:pt x="2778369" y="0"/>
                </a:cubicBezTo>
                <a:cubicBezTo>
                  <a:pt x="3122452" y="-75499"/>
                  <a:pt x="3035815" y="42832"/>
                  <a:pt x="3288323" y="0"/>
                </a:cubicBezTo>
                <a:cubicBezTo>
                  <a:pt x="3540831" y="-42832"/>
                  <a:pt x="3606904" y="31141"/>
                  <a:pt x="3874477" y="0"/>
                </a:cubicBezTo>
                <a:cubicBezTo>
                  <a:pt x="4142050" y="-31141"/>
                  <a:pt x="4107980" y="8891"/>
                  <a:pt x="4308231" y="0"/>
                </a:cubicBezTo>
                <a:cubicBezTo>
                  <a:pt x="4508482" y="-8891"/>
                  <a:pt x="4577229" y="37111"/>
                  <a:pt x="4741985" y="0"/>
                </a:cubicBezTo>
                <a:cubicBezTo>
                  <a:pt x="4906741" y="-37111"/>
                  <a:pt x="5045771" y="41612"/>
                  <a:pt x="5251938" y="0"/>
                </a:cubicBezTo>
                <a:cubicBezTo>
                  <a:pt x="5458105" y="-41612"/>
                  <a:pt x="5489298" y="19416"/>
                  <a:pt x="5685692" y="0"/>
                </a:cubicBezTo>
                <a:cubicBezTo>
                  <a:pt x="5882086" y="-19416"/>
                  <a:pt x="5996833" y="5864"/>
                  <a:pt x="6271846" y="0"/>
                </a:cubicBezTo>
                <a:cubicBezTo>
                  <a:pt x="6546859" y="-5864"/>
                  <a:pt x="6688352" y="6376"/>
                  <a:pt x="7010400" y="0"/>
                </a:cubicBezTo>
                <a:cubicBezTo>
                  <a:pt x="7332448" y="-6376"/>
                  <a:pt x="7337848" y="34795"/>
                  <a:pt x="7620000" y="0"/>
                </a:cubicBezTo>
                <a:cubicBezTo>
                  <a:pt x="7641461" y="179039"/>
                  <a:pt x="7608013" y="325673"/>
                  <a:pt x="7620000" y="568262"/>
                </a:cubicBezTo>
                <a:cubicBezTo>
                  <a:pt x="7631987" y="810851"/>
                  <a:pt x="7614685" y="921694"/>
                  <a:pt x="7620000" y="1102429"/>
                </a:cubicBezTo>
                <a:cubicBezTo>
                  <a:pt x="7625315" y="1283164"/>
                  <a:pt x="7581811" y="1456548"/>
                  <a:pt x="7620000" y="1602499"/>
                </a:cubicBezTo>
                <a:cubicBezTo>
                  <a:pt x="7658189" y="1748450"/>
                  <a:pt x="7572670" y="1889429"/>
                  <a:pt x="7620000" y="2068474"/>
                </a:cubicBezTo>
                <a:cubicBezTo>
                  <a:pt x="7667330" y="2247520"/>
                  <a:pt x="7568024" y="2390655"/>
                  <a:pt x="7620000" y="2636736"/>
                </a:cubicBezTo>
                <a:cubicBezTo>
                  <a:pt x="7671976" y="2882817"/>
                  <a:pt x="7592126" y="3124043"/>
                  <a:pt x="7620000" y="3409573"/>
                </a:cubicBezTo>
                <a:cubicBezTo>
                  <a:pt x="7360361" y="3452724"/>
                  <a:pt x="7322275" y="3383366"/>
                  <a:pt x="7033846" y="3409573"/>
                </a:cubicBezTo>
                <a:cubicBezTo>
                  <a:pt x="6745417" y="3435780"/>
                  <a:pt x="6733096" y="3382949"/>
                  <a:pt x="6447692" y="3409573"/>
                </a:cubicBezTo>
                <a:cubicBezTo>
                  <a:pt x="6162288" y="3436197"/>
                  <a:pt x="6120636" y="3354730"/>
                  <a:pt x="5861538" y="3409573"/>
                </a:cubicBezTo>
                <a:cubicBezTo>
                  <a:pt x="5602440" y="3464416"/>
                  <a:pt x="5540759" y="3393384"/>
                  <a:pt x="5351585" y="3409573"/>
                </a:cubicBezTo>
                <a:cubicBezTo>
                  <a:pt x="5162411" y="3425762"/>
                  <a:pt x="5102622" y="3390527"/>
                  <a:pt x="4994031" y="3409573"/>
                </a:cubicBezTo>
                <a:cubicBezTo>
                  <a:pt x="4885440" y="3428619"/>
                  <a:pt x="4521644" y="3345443"/>
                  <a:pt x="4331677" y="3409573"/>
                </a:cubicBezTo>
                <a:cubicBezTo>
                  <a:pt x="4141710" y="3473703"/>
                  <a:pt x="3855844" y="3377969"/>
                  <a:pt x="3669323" y="3409573"/>
                </a:cubicBezTo>
                <a:cubicBezTo>
                  <a:pt x="3482802" y="3441177"/>
                  <a:pt x="3250254" y="3360626"/>
                  <a:pt x="3083169" y="3409573"/>
                </a:cubicBezTo>
                <a:cubicBezTo>
                  <a:pt x="2916084" y="3458520"/>
                  <a:pt x="2624948" y="3360259"/>
                  <a:pt x="2497015" y="3409573"/>
                </a:cubicBezTo>
                <a:cubicBezTo>
                  <a:pt x="2369082" y="3458887"/>
                  <a:pt x="2156055" y="3396802"/>
                  <a:pt x="1834662" y="3409573"/>
                </a:cubicBezTo>
                <a:cubicBezTo>
                  <a:pt x="1513269" y="3422344"/>
                  <a:pt x="1380620" y="3355186"/>
                  <a:pt x="1248508" y="3409573"/>
                </a:cubicBezTo>
                <a:cubicBezTo>
                  <a:pt x="1116396" y="3463960"/>
                  <a:pt x="974739" y="3397675"/>
                  <a:pt x="890954" y="3409573"/>
                </a:cubicBezTo>
                <a:cubicBezTo>
                  <a:pt x="807169" y="3421471"/>
                  <a:pt x="307627" y="3390354"/>
                  <a:pt x="0" y="3409573"/>
                </a:cubicBezTo>
                <a:cubicBezTo>
                  <a:pt x="-9498" y="3293333"/>
                  <a:pt x="49810" y="3076564"/>
                  <a:pt x="0" y="2909502"/>
                </a:cubicBezTo>
                <a:cubicBezTo>
                  <a:pt x="-49810" y="2742440"/>
                  <a:pt x="39280" y="2580089"/>
                  <a:pt x="0" y="2409432"/>
                </a:cubicBezTo>
                <a:cubicBezTo>
                  <a:pt x="-39280" y="2238775"/>
                  <a:pt x="26212" y="1955937"/>
                  <a:pt x="0" y="1772978"/>
                </a:cubicBezTo>
                <a:cubicBezTo>
                  <a:pt x="-26212" y="1590019"/>
                  <a:pt x="29317" y="1435394"/>
                  <a:pt x="0" y="1307003"/>
                </a:cubicBezTo>
                <a:cubicBezTo>
                  <a:pt x="-29317" y="1178612"/>
                  <a:pt x="41961" y="971496"/>
                  <a:pt x="0" y="704645"/>
                </a:cubicBezTo>
                <a:cubicBezTo>
                  <a:pt x="-41961" y="437794"/>
                  <a:pt x="32594" y="208829"/>
                  <a:pt x="0" y="0"/>
                </a:cubicBezTo>
                <a:close/>
              </a:path>
              <a:path w="7620000" h="3409573" stroke="0" extrusionOk="0">
                <a:moveTo>
                  <a:pt x="0" y="0"/>
                </a:moveTo>
                <a:cubicBezTo>
                  <a:pt x="146775" y="-12582"/>
                  <a:pt x="250205" y="17312"/>
                  <a:pt x="357554" y="0"/>
                </a:cubicBezTo>
                <a:cubicBezTo>
                  <a:pt x="464903" y="-17312"/>
                  <a:pt x="593952" y="35378"/>
                  <a:pt x="791308" y="0"/>
                </a:cubicBezTo>
                <a:cubicBezTo>
                  <a:pt x="988664" y="-35378"/>
                  <a:pt x="1278704" y="30218"/>
                  <a:pt x="1453662" y="0"/>
                </a:cubicBezTo>
                <a:cubicBezTo>
                  <a:pt x="1628620" y="-30218"/>
                  <a:pt x="1704153" y="16560"/>
                  <a:pt x="1887415" y="0"/>
                </a:cubicBezTo>
                <a:cubicBezTo>
                  <a:pt x="2070677" y="-16560"/>
                  <a:pt x="2109818" y="41115"/>
                  <a:pt x="2321169" y="0"/>
                </a:cubicBezTo>
                <a:cubicBezTo>
                  <a:pt x="2532520" y="-41115"/>
                  <a:pt x="2831102" y="39993"/>
                  <a:pt x="2983523" y="0"/>
                </a:cubicBezTo>
                <a:cubicBezTo>
                  <a:pt x="3135944" y="-39993"/>
                  <a:pt x="3227678" y="11384"/>
                  <a:pt x="3417277" y="0"/>
                </a:cubicBezTo>
                <a:cubicBezTo>
                  <a:pt x="3606876" y="-11384"/>
                  <a:pt x="3775275" y="20"/>
                  <a:pt x="3927231" y="0"/>
                </a:cubicBezTo>
                <a:cubicBezTo>
                  <a:pt x="4079187" y="-20"/>
                  <a:pt x="4339987" y="80774"/>
                  <a:pt x="4665785" y="0"/>
                </a:cubicBezTo>
                <a:cubicBezTo>
                  <a:pt x="4991583" y="-80774"/>
                  <a:pt x="4979595" y="15153"/>
                  <a:pt x="5099538" y="0"/>
                </a:cubicBezTo>
                <a:cubicBezTo>
                  <a:pt x="5219481" y="-15153"/>
                  <a:pt x="5518913" y="63316"/>
                  <a:pt x="5685692" y="0"/>
                </a:cubicBezTo>
                <a:cubicBezTo>
                  <a:pt x="5852471" y="-63316"/>
                  <a:pt x="5954658" y="10888"/>
                  <a:pt x="6043246" y="0"/>
                </a:cubicBezTo>
                <a:cubicBezTo>
                  <a:pt x="6131834" y="-10888"/>
                  <a:pt x="6618342" y="47328"/>
                  <a:pt x="6781800" y="0"/>
                </a:cubicBezTo>
                <a:cubicBezTo>
                  <a:pt x="6945258" y="-47328"/>
                  <a:pt x="7372740" y="78838"/>
                  <a:pt x="7620000" y="0"/>
                </a:cubicBezTo>
                <a:cubicBezTo>
                  <a:pt x="7621888" y="159865"/>
                  <a:pt x="7562429" y="337711"/>
                  <a:pt x="7620000" y="500071"/>
                </a:cubicBezTo>
                <a:cubicBezTo>
                  <a:pt x="7677571" y="662431"/>
                  <a:pt x="7575158" y="869387"/>
                  <a:pt x="7620000" y="1136524"/>
                </a:cubicBezTo>
                <a:cubicBezTo>
                  <a:pt x="7664842" y="1403661"/>
                  <a:pt x="7563474" y="1423769"/>
                  <a:pt x="7620000" y="1670691"/>
                </a:cubicBezTo>
                <a:cubicBezTo>
                  <a:pt x="7676526" y="1917613"/>
                  <a:pt x="7558490" y="2079634"/>
                  <a:pt x="7620000" y="2273049"/>
                </a:cubicBezTo>
                <a:cubicBezTo>
                  <a:pt x="7681510" y="2466464"/>
                  <a:pt x="7585396" y="2617609"/>
                  <a:pt x="7620000" y="2875407"/>
                </a:cubicBezTo>
                <a:cubicBezTo>
                  <a:pt x="7654604" y="3133205"/>
                  <a:pt x="7605773" y="3265786"/>
                  <a:pt x="7620000" y="3409573"/>
                </a:cubicBezTo>
                <a:cubicBezTo>
                  <a:pt x="7487511" y="3433088"/>
                  <a:pt x="7366689" y="3390212"/>
                  <a:pt x="7186246" y="3409573"/>
                </a:cubicBezTo>
                <a:cubicBezTo>
                  <a:pt x="7005803" y="3428934"/>
                  <a:pt x="6797145" y="3343995"/>
                  <a:pt x="6600092" y="3409573"/>
                </a:cubicBezTo>
                <a:cubicBezTo>
                  <a:pt x="6403039" y="3475151"/>
                  <a:pt x="6357998" y="3361172"/>
                  <a:pt x="6166338" y="3409573"/>
                </a:cubicBezTo>
                <a:cubicBezTo>
                  <a:pt x="5974678" y="3457974"/>
                  <a:pt x="5883667" y="3389971"/>
                  <a:pt x="5656385" y="3409573"/>
                </a:cubicBezTo>
                <a:cubicBezTo>
                  <a:pt x="5429103" y="3429175"/>
                  <a:pt x="5074779" y="3407896"/>
                  <a:pt x="4917831" y="3409573"/>
                </a:cubicBezTo>
                <a:cubicBezTo>
                  <a:pt x="4760883" y="3411250"/>
                  <a:pt x="4601132" y="3403476"/>
                  <a:pt x="4407877" y="3409573"/>
                </a:cubicBezTo>
                <a:cubicBezTo>
                  <a:pt x="4214622" y="3415670"/>
                  <a:pt x="3879204" y="3393830"/>
                  <a:pt x="3745523" y="3409573"/>
                </a:cubicBezTo>
                <a:cubicBezTo>
                  <a:pt x="3611842" y="3425316"/>
                  <a:pt x="3411962" y="3367421"/>
                  <a:pt x="3311769" y="3409573"/>
                </a:cubicBezTo>
                <a:cubicBezTo>
                  <a:pt x="3211576" y="3451725"/>
                  <a:pt x="2910693" y="3356017"/>
                  <a:pt x="2801815" y="3409573"/>
                </a:cubicBezTo>
                <a:cubicBezTo>
                  <a:pt x="2692937" y="3463129"/>
                  <a:pt x="2454536" y="3363285"/>
                  <a:pt x="2139462" y="3409573"/>
                </a:cubicBezTo>
                <a:cubicBezTo>
                  <a:pt x="1824388" y="3455861"/>
                  <a:pt x="1583561" y="3343426"/>
                  <a:pt x="1400908" y="3409573"/>
                </a:cubicBezTo>
                <a:cubicBezTo>
                  <a:pt x="1218255" y="3475720"/>
                  <a:pt x="1006123" y="3400181"/>
                  <a:pt x="890954" y="3409573"/>
                </a:cubicBezTo>
                <a:cubicBezTo>
                  <a:pt x="775785" y="3418965"/>
                  <a:pt x="221919" y="3319251"/>
                  <a:pt x="0" y="3409573"/>
                </a:cubicBezTo>
                <a:cubicBezTo>
                  <a:pt x="-17956" y="3209814"/>
                  <a:pt x="34049" y="3017331"/>
                  <a:pt x="0" y="2909502"/>
                </a:cubicBezTo>
                <a:cubicBezTo>
                  <a:pt x="-34049" y="2801673"/>
                  <a:pt x="25335" y="2664971"/>
                  <a:pt x="0" y="2443527"/>
                </a:cubicBezTo>
                <a:cubicBezTo>
                  <a:pt x="-25335" y="2222084"/>
                  <a:pt x="30926" y="2103268"/>
                  <a:pt x="0" y="1807074"/>
                </a:cubicBezTo>
                <a:cubicBezTo>
                  <a:pt x="-30926" y="1510880"/>
                  <a:pt x="47586" y="1565587"/>
                  <a:pt x="0" y="1341099"/>
                </a:cubicBezTo>
                <a:cubicBezTo>
                  <a:pt x="-47586" y="1116611"/>
                  <a:pt x="21734" y="1077263"/>
                  <a:pt x="0" y="841028"/>
                </a:cubicBezTo>
                <a:cubicBezTo>
                  <a:pt x="-21734" y="604793"/>
                  <a:pt x="18895" y="419465"/>
                  <a:pt x="0" y="0"/>
                </a:cubicBezTo>
                <a:close/>
              </a:path>
            </a:pathLst>
          </a:custGeom>
          <a:ln>
            <a:solidFill>
              <a:schemeClr val="tx1"/>
            </a:solidFill>
            <a:extLst>
              <a:ext uri="{C807C97D-BFC1-408E-A445-0C87EB9F89A2}">
                <ask:lineSketchStyleProps xmlns:ask="http://schemas.microsoft.com/office/drawing/2018/sketchyshapes" sd="404181068">
                  <a:prstGeom prst="rect">
                    <a:avLst/>
                  </a:prstGeom>
                  <ask:type>
                    <ask:lineSketchScribble/>
                  </ask:type>
                </ask:lineSketchStyleProps>
              </a:ext>
            </a:extLst>
          </a:ln>
        </p:spPr>
      </p:pic>
    </p:spTree>
    <p:extLst>
      <p:ext uri="{BB962C8B-B14F-4D97-AF65-F5344CB8AC3E}">
        <p14:creationId xmlns:p14="http://schemas.microsoft.com/office/powerpoint/2010/main" val="2867753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Standardized Schedule Assessment Artifacts</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29</a:t>
            </a:fld>
            <a:endParaRPr lang="en-US" dirty="0">
              <a:latin typeface="Bierstadt" panose="020B0004020202020204" pitchFamily="34" charset="0"/>
            </a:endParaRPr>
          </a:p>
        </p:txBody>
      </p:sp>
      <p:graphicFrame>
        <p:nvGraphicFramePr>
          <p:cNvPr id="4" name="Table 3">
            <a:extLst>
              <a:ext uri="{FF2B5EF4-FFF2-40B4-BE49-F238E27FC236}">
                <a16:creationId xmlns:a16="http://schemas.microsoft.com/office/drawing/2014/main" id="{A3CAC93F-D9A4-E087-8E71-39FAC30E5D5E}"/>
              </a:ext>
            </a:extLst>
          </p:cNvPr>
          <p:cNvGraphicFramePr>
            <a:graphicFrameLocks noGrp="1"/>
          </p:cNvGraphicFramePr>
          <p:nvPr>
            <p:extLst>
              <p:ext uri="{D42A27DB-BD31-4B8C-83A1-F6EECF244321}">
                <p14:modId xmlns:p14="http://schemas.microsoft.com/office/powerpoint/2010/main" val="2439486195"/>
              </p:ext>
            </p:extLst>
          </p:nvPr>
        </p:nvGraphicFramePr>
        <p:xfrm>
          <a:off x="1946364" y="1159135"/>
          <a:ext cx="8305800" cy="4912360"/>
        </p:xfrm>
        <a:graphic>
          <a:graphicData uri="http://schemas.openxmlformats.org/drawingml/2006/table">
            <a:tbl>
              <a:tblPr firstRow="1" bandRow="1">
                <a:tableStyleId>{5A111915-BE36-4E01-A7E5-04B1672EAD32}</a:tableStyleId>
              </a:tblPr>
              <a:tblGrid>
                <a:gridCol w="3276600">
                  <a:extLst>
                    <a:ext uri="{9D8B030D-6E8A-4147-A177-3AD203B41FA5}">
                      <a16:colId xmlns:a16="http://schemas.microsoft.com/office/drawing/2014/main" val="1190460715"/>
                    </a:ext>
                  </a:extLst>
                </a:gridCol>
                <a:gridCol w="5029200">
                  <a:extLst>
                    <a:ext uri="{9D8B030D-6E8A-4147-A177-3AD203B41FA5}">
                      <a16:colId xmlns:a16="http://schemas.microsoft.com/office/drawing/2014/main" val="2187509305"/>
                    </a:ext>
                  </a:extLst>
                </a:gridCol>
              </a:tblGrid>
              <a:tr h="370840">
                <a:tc>
                  <a:txBody>
                    <a:bodyPr/>
                    <a:lstStyle/>
                    <a:p>
                      <a:r>
                        <a:rPr lang="en-US" sz="1600" dirty="0"/>
                        <a:t>Artifact</a:t>
                      </a:r>
                    </a:p>
                  </a:txBody>
                  <a:tcPr/>
                </a:tc>
                <a:tc>
                  <a:txBody>
                    <a:bodyPr/>
                    <a:lstStyle/>
                    <a:p>
                      <a:r>
                        <a:rPr lang="en-US" sz="1600" dirty="0"/>
                        <a:t>Description</a:t>
                      </a:r>
                    </a:p>
                  </a:txBody>
                  <a:tcPr/>
                </a:tc>
                <a:extLst>
                  <a:ext uri="{0D108BD9-81ED-4DB2-BD59-A6C34878D82A}">
                    <a16:rowId xmlns:a16="http://schemas.microsoft.com/office/drawing/2014/main" val="2401817605"/>
                  </a:ext>
                </a:extLst>
              </a:tr>
              <a:tr h="370840">
                <a:tc>
                  <a:txBody>
                    <a:bodyPr/>
                    <a:lstStyle/>
                    <a:p>
                      <a:r>
                        <a:rPr lang="en-US" sz="1600" dirty="0"/>
                        <a:t>Quantitative Assessment Preparation</a:t>
                      </a:r>
                    </a:p>
                  </a:txBody>
                  <a:tcPr/>
                </a:tc>
                <a:tc>
                  <a:txBody>
                    <a:bodyPr/>
                    <a:lstStyle/>
                    <a:p>
                      <a:r>
                        <a:rPr lang="en-US" sz="1600" dirty="0"/>
                        <a:t>Instructions for preparing Project, P6, and Excel for analysis</a:t>
                      </a:r>
                    </a:p>
                  </a:txBody>
                  <a:tcPr/>
                </a:tc>
                <a:extLst>
                  <a:ext uri="{0D108BD9-81ED-4DB2-BD59-A6C34878D82A}">
                    <a16:rowId xmlns:a16="http://schemas.microsoft.com/office/drawing/2014/main" val="3609644682"/>
                  </a:ext>
                </a:extLst>
              </a:tr>
              <a:tr h="370840">
                <a:tc>
                  <a:txBody>
                    <a:bodyPr/>
                    <a:lstStyle/>
                    <a:p>
                      <a:r>
                        <a:rPr lang="en-US" sz="1600" dirty="0"/>
                        <a:t>Schedule Health Analysis</a:t>
                      </a:r>
                    </a:p>
                  </a:txBody>
                  <a:tcPr/>
                </a:tc>
                <a:tc>
                  <a:txBody>
                    <a:bodyPr/>
                    <a:lstStyle/>
                    <a:p>
                      <a:r>
                        <a:rPr lang="en-US" sz="1600" dirty="0"/>
                        <a:t>Instructions for conducting quantitative schedule analysis</a:t>
                      </a:r>
                    </a:p>
                  </a:txBody>
                  <a:tcPr/>
                </a:tc>
                <a:extLst>
                  <a:ext uri="{0D108BD9-81ED-4DB2-BD59-A6C34878D82A}">
                    <a16:rowId xmlns:a16="http://schemas.microsoft.com/office/drawing/2014/main" val="1410342030"/>
                  </a:ext>
                </a:extLst>
              </a:tr>
              <a:tr h="370840">
                <a:tc>
                  <a:txBody>
                    <a:bodyPr/>
                    <a:lstStyle/>
                    <a:p>
                      <a:r>
                        <a:rPr lang="en-US" sz="1600" dirty="0"/>
                        <a:t>Critical Path 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Procedure for assessing critical and longest paths</a:t>
                      </a:r>
                    </a:p>
                  </a:txBody>
                  <a:tcPr/>
                </a:tc>
                <a:extLst>
                  <a:ext uri="{0D108BD9-81ED-4DB2-BD59-A6C34878D82A}">
                    <a16:rowId xmlns:a16="http://schemas.microsoft.com/office/drawing/2014/main" val="2089488074"/>
                  </a:ext>
                </a:extLst>
              </a:tr>
              <a:tr h="370840">
                <a:tc>
                  <a:txBody>
                    <a:bodyPr/>
                    <a:lstStyle/>
                    <a:p>
                      <a:r>
                        <a:rPr lang="en-US" sz="1600" dirty="0"/>
                        <a:t>Horizontal Traceability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Procedure for assessing horizontal traceability</a:t>
                      </a:r>
                    </a:p>
                  </a:txBody>
                  <a:tcPr/>
                </a:tc>
                <a:extLst>
                  <a:ext uri="{0D108BD9-81ED-4DB2-BD59-A6C34878D82A}">
                    <a16:rowId xmlns:a16="http://schemas.microsoft.com/office/drawing/2014/main" val="462900522"/>
                  </a:ext>
                </a:extLst>
              </a:tr>
              <a:tr h="370840">
                <a:tc>
                  <a:txBody>
                    <a:bodyPr/>
                    <a:lstStyle/>
                    <a:p>
                      <a:r>
                        <a:rPr lang="en-US" sz="1600" dirty="0"/>
                        <a:t>Test Metric Specifications</a:t>
                      </a:r>
                    </a:p>
                  </a:txBody>
                  <a:tcPr/>
                </a:tc>
                <a:tc>
                  <a:txBody>
                    <a:bodyPr/>
                    <a:lstStyle/>
                    <a:p>
                      <a:r>
                        <a:rPr lang="en-US" sz="1600" dirty="0"/>
                        <a:t>Definitions for schedule metrics</a:t>
                      </a:r>
                    </a:p>
                  </a:txBody>
                  <a:tcPr/>
                </a:tc>
                <a:extLst>
                  <a:ext uri="{0D108BD9-81ED-4DB2-BD59-A6C34878D82A}">
                    <a16:rowId xmlns:a16="http://schemas.microsoft.com/office/drawing/2014/main" val="1316893678"/>
                  </a:ext>
                </a:extLst>
              </a:tr>
              <a:tr h="370840">
                <a:tc>
                  <a:txBody>
                    <a:bodyPr/>
                    <a:lstStyle/>
                    <a:p>
                      <a:r>
                        <a:rPr lang="en-US" sz="1600" dirty="0"/>
                        <a:t>Convergence</a:t>
                      </a:r>
                    </a:p>
                  </a:txBody>
                  <a:tcPr/>
                </a:tc>
                <a:tc>
                  <a:txBody>
                    <a:bodyPr/>
                    <a:lstStyle/>
                    <a:p>
                      <a:r>
                        <a:rPr lang="en-US" sz="1600" dirty="0"/>
                        <a:t>Procedure for assessing convergence in a schedule</a:t>
                      </a:r>
                    </a:p>
                  </a:txBody>
                  <a:tcPr/>
                </a:tc>
                <a:extLst>
                  <a:ext uri="{0D108BD9-81ED-4DB2-BD59-A6C34878D82A}">
                    <a16:rowId xmlns:a16="http://schemas.microsoft.com/office/drawing/2014/main" val="1787714970"/>
                  </a:ext>
                </a:extLst>
              </a:tr>
              <a:tr h="370840">
                <a:tc>
                  <a:txBody>
                    <a:bodyPr/>
                    <a:lstStyle/>
                    <a:p>
                      <a:r>
                        <a:rPr lang="en-US" sz="1600" dirty="0"/>
                        <a:t>Record of Analysis</a:t>
                      </a:r>
                    </a:p>
                  </a:txBody>
                  <a:tcPr/>
                </a:tc>
                <a:tc>
                  <a:txBody>
                    <a:bodyPr/>
                    <a:lstStyle/>
                    <a:p>
                      <a:r>
                        <a:rPr lang="en-US" sz="1600" dirty="0"/>
                        <a:t>Standardized template for developing reliability assessments</a:t>
                      </a:r>
                    </a:p>
                  </a:txBody>
                  <a:tcPr/>
                </a:tc>
                <a:extLst>
                  <a:ext uri="{0D108BD9-81ED-4DB2-BD59-A6C34878D82A}">
                    <a16:rowId xmlns:a16="http://schemas.microsoft.com/office/drawing/2014/main" val="4224338250"/>
                  </a:ext>
                </a:extLst>
              </a:tr>
              <a:tr h="370840">
                <a:tc>
                  <a:txBody>
                    <a:bodyPr/>
                    <a:lstStyle/>
                    <a:p>
                      <a:r>
                        <a:rPr lang="en-US" sz="1600" dirty="0"/>
                        <a:t>Data Collection Instrument</a:t>
                      </a:r>
                    </a:p>
                  </a:txBody>
                  <a:tcPr/>
                </a:tc>
                <a:tc>
                  <a:txBody>
                    <a:bodyPr/>
                    <a:lstStyle/>
                    <a:p>
                      <a:r>
                        <a:rPr lang="en-US" sz="1600" dirty="0"/>
                        <a:t>Standardized list of documents collected from a program</a:t>
                      </a:r>
                    </a:p>
                  </a:txBody>
                  <a:tcPr/>
                </a:tc>
                <a:extLst>
                  <a:ext uri="{0D108BD9-81ED-4DB2-BD59-A6C34878D82A}">
                    <a16:rowId xmlns:a16="http://schemas.microsoft.com/office/drawing/2014/main" val="3771787331"/>
                  </a:ext>
                </a:extLst>
              </a:tr>
              <a:tr h="370840">
                <a:tc>
                  <a:txBody>
                    <a:bodyPr/>
                    <a:lstStyle/>
                    <a:p>
                      <a:r>
                        <a:rPr lang="en-US" sz="1600" dirty="0"/>
                        <a:t>Standard Interview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Standardized list of questions asked of program officials during interviews</a:t>
                      </a:r>
                    </a:p>
                  </a:txBody>
                  <a:tcPr/>
                </a:tc>
                <a:extLst>
                  <a:ext uri="{0D108BD9-81ED-4DB2-BD59-A6C34878D82A}">
                    <a16:rowId xmlns:a16="http://schemas.microsoft.com/office/drawing/2014/main" val="1418265698"/>
                  </a:ext>
                </a:extLst>
              </a:tr>
              <a:tr h="370840">
                <a:tc>
                  <a:txBody>
                    <a:bodyPr/>
                    <a:lstStyle/>
                    <a:p>
                      <a:r>
                        <a:rPr lang="en-US" sz="1600" dirty="0"/>
                        <a:t>Schedule Analysis Workbook (SAW)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Standardized Excel workbook for creating schedule health metrics</a:t>
                      </a:r>
                    </a:p>
                  </a:txBody>
                  <a:tcPr/>
                </a:tc>
                <a:extLst>
                  <a:ext uri="{0D108BD9-81ED-4DB2-BD59-A6C34878D82A}">
                    <a16:rowId xmlns:a16="http://schemas.microsoft.com/office/drawing/2014/main" val="2321874828"/>
                  </a:ext>
                </a:extLst>
              </a:tr>
            </a:tbl>
          </a:graphicData>
        </a:graphic>
      </p:graphicFrame>
    </p:spTree>
    <p:extLst>
      <p:ext uri="{BB962C8B-B14F-4D97-AF65-F5344CB8AC3E}">
        <p14:creationId xmlns:p14="http://schemas.microsoft.com/office/powerpoint/2010/main" val="159859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81200" y="152400"/>
            <a:ext cx="8229600" cy="1143000"/>
          </a:xfrm>
        </p:spPr>
        <p:txBody>
          <a:bodyPr vert="horz" lIns="91440" tIns="45720" rIns="91440" bIns="45720" rtlCol="0" anchor="ctr">
            <a:normAutofit/>
          </a:bodyPr>
          <a:lstStyle/>
          <a:p>
            <a:r>
              <a:rPr lang="en-US" altLang="en-US" sz="3200" b="1" dirty="0">
                <a:solidFill>
                  <a:schemeClr val="tx2"/>
                </a:solidFill>
                <a:latin typeface="Bierstadt" panose="020B0004020202020204" pitchFamily="34" charset="0"/>
              </a:rPr>
              <a:t>Introduction</a:t>
            </a:r>
          </a:p>
        </p:txBody>
      </p:sp>
      <p:sp>
        <p:nvSpPr>
          <p:cNvPr id="4100" name="Rectangle 3"/>
          <p:cNvSpPr>
            <a:spLocks noGrp="1" noChangeArrowheads="1"/>
          </p:cNvSpPr>
          <p:nvPr>
            <p:ph type="body" idx="1"/>
          </p:nvPr>
        </p:nvSpPr>
        <p:spPr>
          <a:xfrm>
            <a:off x="609600" y="1524000"/>
            <a:ext cx="10972800" cy="4495800"/>
          </a:xfrm>
        </p:spPr>
        <p:txBody>
          <a:bodyPr>
            <a:normAutofit/>
          </a:bodyPr>
          <a:lstStyle/>
          <a:p>
            <a:pPr>
              <a:spcAft>
                <a:spcPts val="600"/>
              </a:spcAft>
            </a:pPr>
            <a:r>
              <a:rPr lang="en-US" altLang="en-US" sz="2400" dirty="0">
                <a:latin typeface="Bierstadt" panose="020B0004020202020204" pitchFamily="34" charset="0"/>
              </a:rPr>
              <a:t>DCMA and GAO schedule health metrics are often compared against each other, usually out of context</a:t>
            </a:r>
          </a:p>
          <a:p>
            <a:pPr>
              <a:spcAft>
                <a:spcPts val="600"/>
              </a:spcAft>
            </a:pPr>
            <a:r>
              <a:rPr lang="en-US" altLang="en-US" sz="2400" dirty="0">
                <a:latin typeface="Bierstadt" panose="020B0004020202020204" pitchFamily="34" charset="0"/>
              </a:rPr>
              <a:t>A direct comparison of metrics often ignores the purpose and scope of our assessments</a:t>
            </a:r>
          </a:p>
          <a:p>
            <a:pPr>
              <a:spcAft>
                <a:spcPts val="600"/>
              </a:spcAft>
            </a:pPr>
            <a:r>
              <a:rPr lang="en-US" altLang="en-US" sz="2400" dirty="0">
                <a:latin typeface="Bierstadt" panose="020B0004020202020204" pitchFamily="34" charset="0"/>
              </a:rPr>
              <a:t>Our schedule health metrics are fundamentally the same, but a direct comparison is difficult</a:t>
            </a:r>
          </a:p>
          <a:p>
            <a:pPr>
              <a:spcAft>
                <a:spcPts val="600"/>
              </a:spcAft>
            </a:pPr>
            <a:r>
              <a:rPr lang="en-US" altLang="en-US" sz="2400" dirty="0">
                <a:latin typeface="Bierstadt" panose="020B0004020202020204" pitchFamily="34" charset="0"/>
              </a:rPr>
              <a:t>In FY24, GAO formally codified and documented our schedule assessment procedures</a:t>
            </a:r>
          </a:p>
          <a:p>
            <a:pPr>
              <a:spcAft>
                <a:spcPts val="600"/>
              </a:spcAft>
            </a:pPr>
            <a:endParaRPr lang="en-US" altLang="en-US" sz="2400" dirty="0">
              <a:latin typeface="Bierstadt" panose="020B0004020202020204" pitchFamily="34" charset="0"/>
            </a:endParaRPr>
          </a:p>
          <a:p>
            <a:pPr>
              <a:spcAft>
                <a:spcPts val="600"/>
              </a:spcAft>
            </a:pPr>
            <a:endParaRPr lang="en-US" sz="1600" dirty="0">
              <a:latin typeface="Bierstadt" panose="020B0004020202020204" pitchFamily="34" charset="0"/>
            </a:endParaRPr>
          </a:p>
          <a:p>
            <a:pPr lvl="1">
              <a:spcAft>
                <a:spcPts val="600"/>
              </a:spcAft>
            </a:pPr>
            <a:endParaRPr lang="en-US" altLang="en-US" sz="1600" dirty="0">
              <a:latin typeface="Bierstadt" panose="020B0004020202020204" pitchFamily="34" charset="0"/>
            </a:endParaRPr>
          </a:p>
          <a:p>
            <a:pPr>
              <a:buFontTx/>
              <a:buNone/>
            </a:pPr>
            <a:endParaRPr lang="en-US" altLang="en-US" dirty="0">
              <a:latin typeface="Bierstadt" panose="020B0004020202020204" pitchFamily="34" charset="0"/>
            </a:endParaRPr>
          </a:p>
        </p:txBody>
      </p:sp>
    </p:spTree>
    <p:extLst>
      <p:ext uri="{BB962C8B-B14F-4D97-AF65-F5344CB8AC3E}">
        <p14:creationId xmlns:p14="http://schemas.microsoft.com/office/powerpoint/2010/main" val="1251473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09600" y="2667000"/>
            <a:ext cx="4267200" cy="2819400"/>
          </a:xfrm>
        </p:spPr>
        <p:txBody>
          <a:bodyPr>
            <a:normAutofit/>
          </a:bodyPr>
          <a:lstStyle/>
          <a:p>
            <a:pPr>
              <a:lnSpc>
                <a:spcPct val="120000"/>
              </a:lnSpc>
            </a:pPr>
            <a:r>
              <a:rPr lang="en-US" sz="4600" b="1" dirty="0">
                <a:latin typeface="Bierstadt" panose="020B0004020202020204" pitchFamily="34" charset="0"/>
              </a:rPr>
              <a:t>Questions?</a:t>
            </a:r>
            <a:endParaRPr lang="en-US" sz="2900" b="1" dirty="0">
              <a:latin typeface="Bierstadt" panose="020B0004020202020204" pitchFamily="34" charset="0"/>
            </a:endParaRPr>
          </a:p>
        </p:txBody>
      </p:sp>
    </p:spTree>
    <p:extLst>
      <p:ext uri="{BB962C8B-B14F-4D97-AF65-F5344CB8AC3E}">
        <p14:creationId xmlns:p14="http://schemas.microsoft.com/office/powerpoint/2010/main" val="315374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85800" y="1294569"/>
            <a:ext cx="5663633" cy="4268861"/>
          </a:xfrm>
          <a:prstGeom prst="rect">
            <a:avLst/>
          </a:prstGeom>
          <a:noFill/>
          <a:ln w="9525">
            <a:noFill/>
            <a:miter lim="800000"/>
            <a:headEnd/>
            <a:tailEnd/>
          </a:ln>
        </p:spPr>
        <p:txBody>
          <a:bodyPr wrap="square" lIns="0" tIns="0" rIns="0" bIns="0">
            <a:spAutoFit/>
          </a:bodyPr>
          <a:lstStyle/>
          <a:p>
            <a:pPr eaLnBrk="0" hangingPunct="0">
              <a:lnSpc>
                <a:spcPct val="95000"/>
              </a:lnSpc>
              <a:defRPr/>
            </a:pPr>
            <a:r>
              <a:rPr lang="en-US" sz="1600" b="1" dirty="0">
                <a:solidFill>
                  <a:schemeClr val="tx1">
                    <a:lumMod val="50000"/>
                  </a:schemeClr>
                </a:solidFill>
                <a:latin typeface="Arial" pitchFamily="34" charset="0"/>
                <a:cs typeface="Arial" pitchFamily="34" charset="0"/>
              </a:rPr>
              <a:t>Lucinda Smith</a:t>
            </a:r>
          </a:p>
          <a:p>
            <a:r>
              <a:rPr lang="en-US"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lucinda.g.smith.civ@mail.mil</a:t>
            </a:r>
            <a:endParaRPr lang="en-US" sz="1200" dirty="0">
              <a:latin typeface="Arial" panose="020B0604020202020204" pitchFamily="34" charset="0"/>
              <a:ea typeface="Calibri" panose="020F0502020204030204" pitchFamily="34" charset="0"/>
              <a:cs typeface="Arial" panose="020B0604020202020204" pitchFamily="34" charset="0"/>
            </a:endParaRPr>
          </a:p>
          <a:p>
            <a:r>
              <a:rPr lang="en-US" sz="1200" dirty="0">
                <a:solidFill>
                  <a:schemeClr val="tx1">
                    <a:lumMod val="50000"/>
                  </a:schemeClr>
                </a:solidFill>
                <a:latin typeface="Arial" pitchFamily="34" charset="0"/>
                <a:cs typeface="Arial" pitchFamily="34" charset="0"/>
              </a:rPr>
              <a:t>EVMS Group</a:t>
            </a:r>
          </a:p>
          <a:p>
            <a:r>
              <a:rPr lang="en-US" sz="1200" dirty="0">
                <a:solidFill>
                  <a:schemeClr val="tx1">
                    <a:lumMod val="50000"/>
                  </a:schemeClr>
                </a:solidFill>
                <a:latin typeface="Arial" pitchFamily="34" charset="0"/>
                <a:cs typeface="Arial" pitchFamily="34" charset="0"/>
              </a:rPr>
              <a:t>DCM Cost and Pricing Command</a:t>
            </a:r>
          </a:p>
          <a:p>
            <a:r>
              <a:rPr lang="en-US" sz="1200" dirty="0">
                <a:solidFill>
                  <a:schemeClr val="tx1">
                    <a:lumMod val="50000"/>
                  </a:schemeClr>
                </a:solidFill>
                <a:latin typeface="Arial" pitchFamily="34" charset="0"/>
                <a:cs typeface="Arial" pitchFamily="34" charset="0"/>
              </a:rPr>
              <a:t>Defense Contract Management Agency</a:t>
            </a:r>
          </a:p>
          <a:p>
            <a:endParaRPr lang="en-US" sz="1600" b="1" dirty="0">
              <a:solidFill>
                <a:schemeClr val="tx1">
                  <a:lumMod val="50000"/>
                </a:schemeClr>
              </a:solidFill>
              <a:latin typeface="Arial" pitchFamily="34" charset="0"/>
              <a:cs typeface="Arial" pitchFamily="34" charset="0"/>
            </a:endParaRPr>
          </a:p>
          <a:p>
            <a:pPr eaLnBrk="0" hangingPunct="0">
              <a:lnSpc>
                <a:spcPct val="95000"/>
              </a:lnSpc>
              <a:defRPr/>
            </a:pPr>
            <a:r>
              <a:rPr lang="en-US" sz="1600" b="1" dirty="0">
                <a:solidFill>
                  <a:schemeClr val="tx1">
                    <a:lumMod val="50000"/>
                  </a:schemeClr>
                </a:solidFill>
                <a:latin typeface="Arial" pitchFamily="34" charset="0"/>
                <a:cs typeface="Arial" pitchFamily="34" charset="0"/>
              </a:rPr>
              <a:t>Jason T Lee</a:t>
            </a:r>
          </a:p>
          <a:p>
            <a:pPr eaLnBrk="0" hangingPunct="0">
              <a:lnSpc>
                <a:spcPct val="95000"/>
              </a:lnSpc>
              <a:defRPr/>
            </a:pPr>
            <a:r>
              <a:rPr lang="en-US" sz="1200" dirty="0">
                <a:solidFill>
                  <a:schemeClr val="tx1">
                    <a:lumMod val="50000"/>
                  </a:schemeClr>
                </a:solidFill>
                <a:latin typeface="Arial" pitchFamily="34" charset="0"/>
                <a:cs typeface="Arial" pitchFamily="34" charset="0"/>
                <a:hlinkClick r:id="rId3"/>
              </a:rPr>
              <a:t>leejt1@gao.gov</a:t>
            </a:r>
            <a:endParaRPr lang="en-US" sz="1200" dirty="0">
              <a:solidFill>
                <a:schemeClr val="tx1">
                  <a:lumMod val="50000"/>
                </a:schemeClr>
              </a:solidFill>
              <a:latin typeface="Arial" pitchFamily="34" charset="0"/>
              <a:cs typeface="Arial" pitchFamily="34" charset="0"/>
            </a:endParaRPr>
          </a:p>
          <a:p>
            <a:pPr eaLnBrk="0" hangingPunct="0">
              <a:lnSpc>
                <a:spcPct val="95000"/>
              </a:lnSpc>
              <a:defRPr/>
            </a:pPr>
            <a:r>
              <a:rPr lang="en-US" sz="1200" dirty="0">
                <a:solidFill>
                  <a:schemeClr val="tx1">
                    <a:lumMod val="50000"/>
                  </a:schemeClr>
                </a:solidFill>
                <a:latin typeface="Arial" pitchFamily="34" charset="0"/>
                <a:cs typeface="Arial" pitchFamily="34" charset="0"/>
              </a:rPr>
              <a:t>Assistant Director</a:t>
            </a:r>
          </a:p>
          <a:p>
            <a:pPr eaLnBrk="0" hangingPunct="0">
              <a:lnSpc>
                <a:spcPct val="95000"/>
              </a:lnSpc>
              <a:defRPr/>
            </a:pPr>
            <a:r>
              <a:rPr lang="en-US" sz="1200" dirty="0">
                <a:solidFill>
                  <a:schemeClr val="tx1">
                    <a:lumMod val="50000"/>
                  </a:schemeClr>
                </a:solidFill>
                <a:latin typeface="Arial" pitchFamily="34" charset="0"/>
                <a:cs typeface="Arial" pitchFamily="34" charset="0"/>
              </a:rPr>
              <a:t>U.S. Government Accountability Office</a:t>
            </a:r>
          </a:p>
          <a:p>
            <a:pPr eaLnBrk="0" hangingPunct="0">
              <a:lnSpc>
                <a:spcPct val="95000"/>
              </a:lnSpc>
              <a:defRPr/>
            </a:pPr>
            <a:r>
              <a:rPr lang="en-US" sz="1200" dirty="0">
                <a:solidFill>
                  <a:schemeClr val="tx1">
                    <a:lumMod val="50000"/>
                  </a:schemeClr>
                </a:solidFill>
                <a:latin typeface="Arial" pitchFamily="34" charset="0"/>
                <a:cs typeface="Arial" pitchFamily="34" charset="0"/>
              </a:rPr>
              <a:t>Science, Technology Assessment, and Analytics</a:t>
            </a:r>
          </a:p>
          <a:p>
            <a:pPr>
              <a:spcBef>
                <a:spcPct val="20000"/>
              </a:spcBef>
              <a:defRPr/>
            </a:pPr>
            <a:endParaRPr lang="en-US" sz="1600" b="1" dirty="0">
              <a:solidFill>
                <a:schemeClr val="tx1">
                  <a:lumMod val="50000"/>
                </a:schemeClr>
              </a:solidFill>
              <a:latin typeface="Arial" pitchFamily="34" charset="0"/>
              <a:cs typeface="Arial" pitchFamily="34" charset="0"/>
            </a:endParaRPr>
          </a:p>
          <a:p>
            <a:pPr>
              <a:spcBef>
                <a:spcPct val="20000"/>
              </a:spcBef>
              <a:defRPr/>
            </a:pPr>
            <a:endParaRPr lang="en-US" sz="1600" b="1" dirty="0">
              <a:solidFill>
                <a:schemeClr val="tx1">
                  <a:lumMod val="50000"/>
                </a:schemeClr>
              </a:solidFill>
              <a:latin typeface="Arial" pitchFamily="34" charset="0"/>
              <a:cs typeface="Arial" pitchFamily="34" charset="0"/>
            </a:endParaRPr>
          </a:p>
          <a:p>
            <a:pPr>
              <a:spcBef>
                <a:spcPct val="20000"/>
              </a:spcBef>
              <a:defRPr/>
            </a:pPr>
            <a:r>
              <a:rPr lang="en-US" sz="1600" b="1" dirty="0">
                <a:solidFill>
                  <a:schemeClr val="tx1">
                    <a:lumMod val="50000"/>
                  </a:schemeClr>
                </a:solidFill>
                <a:latin typeface="Arial" pitchFamily="34" charset="0"/>
                <a:cs typeface="Arial" pitchFamily="34" charset="0"/>
              </a:rPr>
              <a:t>Copyright</a:t>
            </a:r>
            <a:endParaRPr lang="en-US" sz="1600" dirty="0">
              <a:solidFill>
                <a:schemeClr val="tx1">
                  <a:lumMod val="50000"/>
                </a:schemeClr>
              </a:solidFill>
              <a:latin typeface="Arial" pitchFamily="34" charset="0"/>
              <a:cs typeface="Arial" pitchFamily="34" charset="0"/>
            </a:endParaRPr>
          </a:p>
          <a:p>
            <a:pPr eaLnBrk="0" hangingPunct="0">
              <a:lnSpc>
                <a:spcPct val="95000"/>
              </a:lnSpc>
              <a:defRPr/>
            </a:pPr>
            <a:r>
              <a:rPr lang="en-US" sz="1400" dirty="0">
                <a:solidFill>
                  <a:schemeClr val="tx1">
                    <a:lumMod val="50000"/>
                  </a:schemeClr>
                </a:solidFill>
                <a:latin typeface="Arial" pitchFamily="34" charset="0"/>
                <a:cs typeface="Arial" pitchFamily="34" charset="0"/>
              </a:rPr>
              <a:t>This is a work of the U.S. government and is not subject to copyright protection in the United States. The published product may be reproduced and distributed in its entirety without further permission from GAO. However, because this work may contain copyrighted images or other material, permission from the copyright holder may be necessary if you wish to reproduce this material separately. </a:t>
            </a:r>
          </a:p>
        </p:txBody>
      </p:sp>
      <p:sp>
        <p:nvSpPr>
          <p:cNvPr id="7" name="TextBox 6"/>
          <p:cNvSpPr txBox="1"/>
          <p:nvPr/>
        </p:nvSpPr>
        <p:spPr>
          <a:xfrm>
            <a:off x="1803968" y="115670"/>
            <a:ext cx="2324547" cy="646331"/>
          </a:xfrm>
          <a:prstGeom prst="rect">
            <a:avLst/>
          </a:prstGeom>
          <a:noFill/>
        </p:spPr>
        <p:txBody>
          <a:bodyPr wrap="none" rtlCol="0">
            <a:spAutoFit/>
          </a:bodyPr>
          <a:lstStyle/>
          <a:p>
            <a:r>
              <a:rPr lang="en-US" sz="3600" b="1" dirty="0"/>
              <a:t>Thank you!</a:t>
            </a:r>
          </a:p>
        </p:txBody>
      </p:sp>
    </p:spTree>
    <p:extLst>
      <p:ext uri="{BB962C8B-B14F-4D97-AF65-F5344CB8AC3E}">
        <p14:creationId xmlns:p14="http://schemas.microsoft.com/office/powerpoint/2010/main" val="287126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09600" y="1295401"/>
            <a:ext cx="5486400" cy="3908762"/>
          </a:xfrm>
          <a:prstGeom prst="rect">
            <a:avLst/>
          </a:prstGeom>
          <a:noFill/>
        </p:spPr>
        <p:txBody>
          <a:bodyPr wrap="square" rtlCol="0">
            <a:spAutoFit/>
          </a:bodyPr>
          <a:lstStyle/>
          <a:p>
            <a:r>
              <a:rPr lang="en-US" sz="2800" b="1" dirty="0">
                <a:solidFill>
                  <a:schemeClr val="tx2"/>
                </a:solidFill>
                <a:latin typeface="Bierstadt" panose="020B0004020202020204" pitchFamily="34" charset="0"/>
                <a:cs typeface="Arial" panose="020B0604020202020204" pitchFamily="34" charset="0"/>
              </a:rPr>
              <a:t>About GAO</a:t>
            </a:r>
          </a:p>
          <a:p>
            <a:endParaRPr lang="en-US" sz="2000" dirty="0">
              <a:latin typeface="Bierstadt" panose="020B0004020202020204" pitchFamily="34" charset="0"/>
              <a:cs typeface="Arial" panose="020B0604020202020204" pitchFamily="34" charset="0"/>
            </a:endParaRPr>
          </a:p>
          <a:p>
            <a:r>
              <a:rPr lang="en-US" sz="2000" dirty="0">
                <a:latin typeface="Bierstadt" panose="020B0004020202020204" pitchFamily="34" charset="0"/>
                <a:cs typeface="Arial" panose="020B0604020202020204" pitchFamily="34" charset="0"/>
              </a:rPr>
              <a:t>The U.S. Government Accountability Office (GAO) is an independent, nonpartisan agency that works for Congress. </a:t>
            </a:r>
          </a:p>
          <a:p>
            <a:endParaRPr lang="en-US" sz="2000" dirty="0">
              <a:latin typeface="Bierstadt" panose="020B0004020202020204" pitchFamily="34" charset="0"/>
              <a:cs typeface="Arial" panose="020B0604020202020204" pitchFamily="34" charset="0"/>
            </a:endParaRPr>
          </a:p>
          <a:p>
            <a:r>
              <a:rPr lang="en-US" sz="2000" dirty="0">
                <a:latin typeface="Bierstadt" panose="020B0004020202020204" pitchFamily="34" charset="0"/>
                <a:cs typeface="Arial" panose="020B0604020202020204" pitchFamily="34" charset="0"/>
              </a:rPr>
              <a:t>Often called the "congressional watchdog," GAO examines how taxpayer dollars are spent and provides Congress and federal agencies with objective, reliable information to help the government save money and work more efficiently. </a:t>
            </a:r>
          </a:p>
        </p:txBody>
      </p:sp>
    </p:spTree>
    <p:extLst>
      <p:ext uri="{BB962C8B-B14F-4D97-AF65-F5344CB8AC3E}">
        <p14:creationId xmlns:p14="http://schemas.microsoft.com/office/powerpoint/2010/main" val="279714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Purpose of a GAO Schedule Assessment</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5</a:t>
            </a:fld>
            <a:endParaRPr lang="en-US" dirty="0">
              <a:latin typeface="Bierstadt" panose="020B0004020202020204" pitchFamily="34" charset="0"/>
            </a:endParaRPr>
          </a:p>
        </p:txBody>
      </p:sp>
      <p:sp>
        <p:nvSpPr>
          <p:cNvPr id="6" name="Content Placeholder 2">
            <a:extLst>
              <a:ext uri="{FF2B5EF4-FFF2-40B4-BE49-F238E27FC236}">
                <a16:creationId xmlns:a16="http://schemas.microsoft.com/office/drawing/2014/main" id="{1A1A552B-CFD9-5BB6-A586-4645C4EC2421}"/>
              </a:ext>
            </a:extLst>
          </p:cNvPr>
          <p:cNvSpPr txBox="1">
            <a:spLocks/>
          </p:cNvSpPr>
          <p:nvPr/>
        </p:nvSpPr>
        <p:spPr>
          <a:xfrm>
            <a:off x="609600" y="1219200"/>
            <a:ext cx="10972800" cy="47244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altLang="en-US" sz="2400" b="0" dirty="0">
                <a:latin typeface="Bierstadt" panose="020B0004020202020204" pitchFamily="34" charset="0"/>
              </a:rPr>
              <a:t>Determine the reliability of an IMS and the extent to which it is </a:t>
            </a:r>
            <a:r>
              <a:rPr lang="en-US" altLang="en-US" sz="2400" dirty="0">
                <a:latin typeface="Bierstadt" panose="020B0004020202020204" pitchFamily="34" charset="0"/>
              </a:rPr>
              <a:t>comprehensive</a:t>
            </a:r>
            <a:r>
              <a:rPr lang="en-US" altLang="en-US" sz="2400" b="0" dirty="0">
                <a:latin typeface="Bierstadt" panose="020B0004020202020204" pitchFamily="34" charset="0"/>
              </a:rPr>
              <a:t>, </a:t>
            </a:r>
            <a:r>
              <a:rPr lang="en-US" altLang="en-US" sz="2400" dirty="0">
                <a:latin typeface="Bierstadt" panose="020B0004020202020204" pitchFamily="34" charset="0"/>
              </a:rPr>
              <a:t>well-constructed</a:t>
            </a:r>
            <a:r>
              <a:rPr lang="en-US" altLang="en-US" sz="2400" b="0" dirty="0">
                <a:latin typeface="Bierstadt" panose="020B0004020202020204" pitchFamily="34" charset="0"/>
              </a:rPr>
              <a:t>, </a:t>
            </a:r>
            <a:r>
              <a:rPr lang="en-US" altLang="en-US" sz="2400" dirty="0">
                <a:latin typeface="Bierstadt" panose="020B0004020202020204" pitchFamily="34" charset="0"/>
              </a:rPr>
              <a:t>credible</a:t>
            </a:r>
            <a:r>
              <a:rPr lang="en-US" altLang="en-US" sz="2400" b="0" dirty="0">
                <a:latin typeface="Bierstadt" panose="020B0004020202020204" pitchFamily="34" charset="0"/>
              </a:rPr>
              <a:t>, and </a:t>
            </a:r>
            <a:r>
              <a:rPr lang="en-US" altLang="en-US" sz="2400" dirty="0">
                <a:latin typeface="Bierstadt" panose="020B0004020202020204" pitchFamily="34" charset="0"/>
              </a:rPr>
              <a:t>controlled</a:t>
            </a:r>
            <a:r>
              <a:rPr lang="en-US" altLang="en-US" sz="2400" b="0" dirty="0">
                <a:latin typeface="Bierstadt" panose="020B0004020202020204" pitchFamily="34" charset="0"/>
              </a:rPr>
              <a:t> using criteria published in GAO’s </a:t>
            </a:r>
            <a:r>
              <a:rPr lang="en-US" altLang="en-US" sz="2400" b="0" i="1" dirty="0">
                <a:latin typeface="Bierstadt" panose="020B0004020202020204" pitchFamily="34" charset="0"/>
              </a:rPr>
              <a:t>Schedule Assessment Guide</a:t>
            </a:r>
            <a:r>
              <a:rPr lang="en-US" altLang="en-US" sz="2400" b="0" dirty="0">
                <a:latin typeface="Bierstadt" panose="020B0004020202020204" pitchFamily="34" charset="0"/>
              </a:rPr>
              <a:t> (GAO-16-89G)</a:t>
            </a:r>
          </a:p>
          <a:p>
            <a:endParaRPr lang="en-US" altLang="en-US" sz="2400" b="0" i="1" dirty="0">
              <a:latin typeface="Bierstadt" panose="020B0004020202020204" pitchFamily="34" charset="0"/>
            </a:endParaRPr>
          </a:p>
          <a:p>
            <a:r>
              <a:rPr lang="en-US" altLang="en-US" sz="2400" b="0" dirty="0">
                <a:latin typeface="Bierstadt" panose="020B0004020202020204" pitchFamily="34" charset="0"/>
              </a:rPr>
              <a:t>Schedule assessments are typically one of multiple objectives of a performance audit.</a:t>
            </a:r>
          </a:p>
        </p:txBody>
      </p:sp>
    </p:spTree>
    <p:extLst>
      <p:ext uri="{BB962C8B-B14F-4D97-AF65-F5344CB8AC3E}">
        <p14:creationId xmlns:p14="http://schemas.microsoft.com/office/powerpoint/2010/main" val="114143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Scope of a GAO Schedule Assessment</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6</a:t>
            </a:fld>
            <a:endParaRPr lang="en-US" dirty="0">
              <a:latin typeface="Bierstadt" panose="020B0004020202020204" pitchFamily="34" charset="0"/>
            </a:endParaRPr>
          </a:p>
        </p:txBody>
      </p:sp>
      <p:sp>
        <p:nvSpPr>
          <p:cNvPr id="3" name="Content Placeholder 2">
            <a:extLst>
              <a:ext uri="{FF2B5EF4-FFF2-40B4-BE49-F238E27FC236}">
                <a16:creationId xmlns:a16="http://schemas.microsoft.com/office/drawing/2014/main" id="{DCBF87D9-4B8A-CD6C-42E8-4A6B96DA58FA}"/>
              </a:ext>
            </a:extLst>
          </p:cNvPr>
          <p:cNvSpPr txBox="1">
            <a:spLocks/>
          </p:cNvSpPr>
          <p:nvPr/>
        </p:nvSpPr>
        <p:spPr>
          <a:xfrm>
            <a:off x="609600" y="1219200"/>
            <a:ext cx="10972800" cy="46482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nSpc>
                <a:spcPct val="120000"/>
              </a:lnSpc>
              <a:spcBef>
                <a:spcPts val="0"/>
              </a:spcBef>
            </a:pPr>
            <a:r>
              <a:rPr lang="en-US" sz="2400" b="0" dirty="0">
                <a:latin typeface="Bierstadt" panose="020B0004020202020204" pitchFamily="34" charset="0"/>
              </a:rPr>
              <a:t>Two-part assessment covering ten best practices</a:t>
            </a:r>
          </a:p>
          <a:p>
            <a:pPr marL="742950" lvl="1" indent="-285750">
              <a:lnSpc>
                <a:spcPct val="90000"/>
              </a:lnSpc>
              <a:buFontTx/>
              <a:buChar char="-"/>
            </a:pPr>
            <a:r>
              <a:rPr lang="en-US" sz="2400" b="0" dirty="0">
                <a:latin typeface="Bierstadt" panose="020B0004020202020204" pitchFamily="34" charset="0"/>
              </a:rPr>
              <a:t>Extensive </a:t>
            </a:r>
            <a:r>
              <a:rPr lang="en-US" sz="2400" dirty="0">
                <a:latin typeface="Bierstadt" panose="020B0004020202020204" pitchFamily="34" charset="0"/>
              </a:rPr>
              <a:t>schedule health analysis </a:t>
            </a:r>
            <a:r>
              <a:rPr lang="en-US" sz="2400" b="0" dirty="0">
                <a:latin typeface="Bierstadt" panose="020B0004020202020204" pitchFamily="34" charset="0"/>
              </a:rPr>
              <a:t>(50+ metrics)</a:t>
            </a:r>
          </a:p>
          <a:p>
            <a:pPr marL="742950" lvl="1" indent="-285750">
              <a:lnSpc>
                <a:spcPct val="90000"/>
              </a:lnSpc>
              <a:buFontTx/>
              <a:buChar char="-"/>
            </a:pPr>
            <a:r>
              <a:rPr lang="en-US" sz="2400" dirty="0">
                <a:latin typeface="Bierstadt" panose="020B0004020202020204" pitchFamily="34" charset="0"/>
              </a:rPr>
              <a:t>Interviews</a:t>
            </a:r>
            <a:r>
              <a:rPr lang="en-US" sz="2400" b="0" dirty="0">
                <a:latin typeface="Bierstadt" panose="020B0004020202020204" pitchFamily="34" charset="0"/>
              </a:rPr>
              <a:t> with agency and program office officials on the creation, maintenance and use of the schedule (60+ questions)</a:t>
            </a:r>
          </a:p>
          <a:p>
            <a:pPr>
              <a:lnSpc>
                <a:spcPct val="120000"/>
              </a:lnSpc>
              <a:spcBef>
                <a:spcPts val="0"/>
              </a:spcBef>
            </a:pPr>
            <a:endParaRPr lang="en-US" sz="2400" b="0" dirty="0">
              <a:latin typeface="Bierstadt" panose="020B0004020202020204" pitchFamily="34" charset="0"/>
            </a:endParaRPr>
          </a:p>
          <a:p>
            <a:r>
              <a:rPr lang="en-US" sz="2400" b="0" dirty="0">
                <a:latin typeface="Bierstadt" panose="020B0004020202020204" pitchFamily="34" charset="0"/>
              </a:rPr>
              <a:t>If the schedule is deemed unreliable, GAO typically makes a Recommendation for Executive Action to the agency to address issues identified in the assessment </a:t>
            </a:r>
          </a:p>
          <a:p>
            <a:pPr marL="285750" indent="-285750">
              <a:lnSpc>
                <a:spcPct val="120000"/>
              </a:lnSpc>
              <a:spcBef>
                <a:spcPts val="0"/>
              </a:spcBef>
              <a:buFontTx/>
              <a:buChar char="-"/>
            </a:pPr>
            <a:endParaRPr lang="en-US" sz="2400" b="0" dirty="0">
              <a:latin typeface="Bierstadt" panose="020B0004020202020204" pitchFamily="34" charset="0"/>
            </a:endParaRPr>
          </a:p>
        </p:txBody>
      </p:sp>
    </p:spTree>
    <p:extLst>
      <p:ext uri="{BB962C8B-B14F-4D97-AF65-F5344CB8AC3E}">
        <p14:creationId xmlns:p14="http://schemas.microsoft.com/office/powerpoint/2010/main" val="367521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C183D7F6-B498-43B3-948B-1728B52AA6E4}">
                <adec:decorative xmlns:adec="http://schemas.microsoft.com/office/drawing/2017/decorative" val="0"/>
              </a:ext>
            </a:extLst>
          </p:cNvPr>
          <p:cNvSpPr>
            <a:spLocks noGrp="1"/>
          </p:cNvSpPr>
          <p:nvPr>
            <p:ph type="title" idx="4294967295"/>
          </p:nvPr>
        </p:nvSpPr>
        <p:spPr>
          <a:xfrm>
            <a:off x="14288" y="3462338"/>
            <a:ext cx="12101512" cy="15224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4000" b="1" i="0" u="none" strike="noStrike" kern="1200" cap="none" spc="0" normalizeH="0" baseline="0" noProof="0" dirty="0">
                <a:ln>
                  <a:noFill/>
                </a:ln>
                <a:solidFill>
                  <a:srgbClr val="101129"/>
                </a:solidFill>
                <a:effectLst/>
                <a:uLnTx/>
                <a:uFillTx/>
                <a:latin typeface="+mn-lt"/>
                <a:ea typeface="+mn-ea"/>
                <a:cs typeface="+mn-cs"/>
              </a:rPr>
              <a:t>DCMA </a:t>
            </a:r>
            <a:r>
              <a:rPr lang="en-US" sz="4000" b="1" dirty="0">
                <a:solidFill>
                  <a:srgbClr val="101129"/>
                </a:solidFill>
                <a:latin typeface="+mn-lt"/>
                <a:ea typeface="+mn-ea"/>
                <a:cs typeface="+mn-cs"/>
              </a:rPr>
              <a:t>Overview and Schedule Assessment Process</a:t>
            </a:r>
            <a:endParaRPr kumimoji="0" lang="en-US" sz="4000" b="1" i="0" u="none" strike="noStrike" kern="1200" cap="none" spc="0" normalizeH="0" baseline="0" noProof="0" dirty="0">
              <a:ln>
                <a:noFill/>
              </a:ln>
              <a:solidFill>
                <a:srgbClr val="101129"/>
              </a:solidFill>
              <a:effectLst/>
              <a:uLnTx/>
              <a:uFillTx/>
              <a:latin typeface="+mn-lt"/>
              <a:ea typeface="+mn-ea"/>
              <a:cs typeface="+mn-cs"/>
            </a:endParaRPr>
          </a:p>
        </p:txBody>
      </p:sp>
      <p:sp>
        <p:nvSpPr>
          <p:cNvPr id="3" name="Text Placeholder 2">
            <a:extLst>
              <a:ext uri="{C183D7F6-B498-43B3-948B-1728B52AA6E4}">
                <adec:decorative xmlns:adec="http://schemas.microsoft.com/office/drawing/2017/decorative" val="0"/>
              </a:ext>
            </a:extLst>
          </p:cNvPr>
          <p:cNvSpPr>
            <a:spLocks noGrp="1"/>
          </p:cNvSpPr>
          <p:nvPr>
            <p:ph type="body" sz="quarter" idx="12"/>
          </p:nvPr>
        </p:nvSpPr>
        <p:spPr>
          <a:xfrm>
            <a:off x="509588" y="5381743"/>
            <a:ext cx="8117176" cy="442187"/>
          </a:xfrm>
        </p:spPr>
        <p:txBody>
          <a:bodyPr/>
          <a:lstStyle/>
          <a:p>
            <a:r>
              <a:rPr lang="en-US" dirty="0"/>
              <a:t>Lucinda Smith</a:t>
            </a:r>
          </a:p>
        </p:txBody>
      </p:sp>
      <p:sp>
        <p:nvSpPr>
          <p:cNvPr id="9" name="Text Placeholder 3">
            <a:extLst>
              <a:ext uri="{C183D7F6-B498-43B3-948B-1728B52AA6E4}">
                <adec:decorative xmlns:adec="http://schemas.microsoft.com/office/drawing/2017/decorative" val="0"/>
              </a:ext>
            </a:extLst>
          </p:cNvPr>
          <p:cNvSpPr txBox="1">
            <a:spLocks/>
          </p:cNvSpPr>
          <p:nvPr/>
        </p:nvSpPr>
        <p:spPr>
          <a:xfrm>
            <a:off x="509587" y="5794723"/>
            <a:ext cx="6593341" cy="2570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800" kern="1200">
                <a:solidFill>
                  <a:srgbClr val="101129"/>
                </a:solidFill>
                <a:latin typeface="+mn-lt"/>
                <a:ea typeface="+mn-ea"/>
                <a:cs typeface="+mn-cs"/>
              </a:defRPr>
            </a:lvl1pPr>
            <a:lvl2pPr marL="457200" indent="0" algn="r" defTabSz="914400" rtl="0" eaLnBrk="1" latinLnBrk="0" hangingPunct="1">
              <a:lnSpc>
                <a:spcPct val="90000"/>
              </a:lnSpc>
              <a:spcBef>
                <a:spcPts val="500"/>
              </a:spcBef>
              <a:buFontTx/>
              <a:buNone/>
              <a:defRPr sz="1800" kern="1200">
                <a:solidFill>
                  <a:srgbClr val="101129"/>
                </a:solidFill>
                <a:latin typeface="+mn-lt"/>
                <a:ea typeface="+mn-ea"/>
                <a:cs typeface="+mn-cs"/>
              </a:defRPr>
            </a:lvl2pPr>
            <a:lvl3pPr marL="914400" indent="0" algn="r" defTabSz="914400" rtl="0" eaLnBrk="1" latinLnBrk="0" hangingPunct="1">
              <a:lnSpc>
                <a:spcPct val="90000"/>
              </a:lnSpc>
              <a:spcBef>
                <a:spcPts val="500"/>
              </a:spcBef>
              <a:buFontTx/>
              <a:buNone/>
              <a:defRPr sz="1800" kern="1200">
                <a:solidFill>
                  <a:srgbClr val="101129"/>
                </a:solidFill>
                <a:latin typeface="+mn-lt"/>
                <a:ea typeface="+mn-ea"/>
                <a:cs typeface="+mn-cs"/>
              </a:defRPr>
            </a:lvl3pPr>
            <a:lvl4pPr marL="1371600" indent="0" algn="r" defTabSz="914400" rtl="0" eaLnBrk="1" latinLnBrk="0" hangingPunct="1">
              <a:lnSpc>
                <a:spcPct val="90000"/>
              </a:lnSpc>
              <a:spcBef>
                <a:spcPts val="500"/>
              </a:spcBef>
              <a:buFontTx/>
              <a:buNone/>
              <a:defRPr sz="1800" kern="1200">
                <a:solidFill>
                  <a:srgbClr val="101129"/>
                </a:solidFill>
                <a:latin typeface="+mn-lt"/>
                <a:ea typeface="+mn-ea"/>
                <a:cs typeface="+mn-cs"/>
              </a:defRPr>
            </a:lvl4pPr>
            <a:lvl5pPr marL="1828800" indent="0" algn="r" defTabSz="914400" rtl="0" eaLnBrk="1" latinLnBrk="0" hangingPunct="1">
              <a:lnSpc>
                <a:spcPct val="90000"/>
              </a:lnSpc>
              <a:spcBef>
                <a:spcPts val="500"/>
              </a:spcBef>
              <a:buFontTx/>
              <a:buNone/>
              <a:defRPr sz="1800" kern="1200">
                <a:solidFill>
                  <a:srgbClr val="1011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101129"/>
                </a:solidFill>
                <a:effectLst/>
                <a:uLnTx/>
                <a:uFillTx/>
                <a:latin typeface="Calibri" panose="020F0502020204030204"/>
                <a:ea typeface="+mn-ea"/>
                <a:cs typeface="+mn-cs"/>
              </a:rPr>
              <a:t>EVMS Group (DCMAP-E)</a:t>
            </a:r>
          </a:p>
        </p:txBody>
      </p:sp>
      <p:sp>
        <p:nvSpPr>
          <p:cNvPr id="4" name="Text Placeholder 3">
            <a:extLst>
              <a:ext uri="{C183D7F6-B498-43B3-948B-1728B52AA6E4}">
                <adec:decorative xmlns:adec="http://schemas.microsoft.com/office/drawing/2017/decorative" val="0"/>
              </a:ext>
            </a:extLst>
          </p:cNvPr>
          <p:cNvSpPr>
            <a:spLocks noGrp="1"/>
          </p:cNvSpPr>
          <p:nvPr>
            <p:ph type="body" sz="quarter" idx="13"/>
          </p:nvPr>
        </p:nvSpPr>
        <p:spPr>
          <a:xfrm>
            <a:off x="509588" y="6055160"/>
            <a:ext cx="6593341" cy="257015"/>
          </a:xfrm>
        </p:spPr>
        <p:txBody>
          <a:bodyPr/>
          <a:lstStyle/>
          <a:p>
            <a:r>
              <a:rPr lang="en-US" dirty="0"/>
              <a:t>Cost and Pricing Command (CPC)</a:t>
            </a:r>
          </a:p>
        </p:txBody>
      </p:sp>
      <p:sp>
        <p:nvSpPr>
          <p:cNvPr id="5" name="Text Placeholder 4">
            <a:extLst>
              <a:ext uri="{C183D7F6-B498-43B3-948B-1728B52AA6E4}">
                <adec:decorative xmlns:adec="http://schemas.microsoft.com/office/drawing/2017/decorative" val="0"/>
              </a:ext>
            </a:extLst>
          </p:cNvPr>
          <p:cNvSpPr>
            <a:spLocks noGrp="1"/>
          </p:cNvSpPr>
          <p:nvPr>
            <p:ph type="body" sz="quarter" idx="14"/>
          </p:nvPr>
        </p:nvSpPr>
        <p:spPr>
          <a:xfrm>
            <a:off x="509588" y="6316928"/>
            <a:ext cx="4048125" cy="248683"/>
          </a:xfrm>
        </p:spPr>
        <p:txBody>
          <a:bodyPr/>
          <a:lstStyle/>
          <a:p>
            <a:r>
              <a:rPr lang="en-US" dirty="0"/>
              <a:t>January 21, 2025</a:t>
            </a:r>
          </a:p>
        </p:txBody>
      </p:sp>
      <p:sp>
        <p:nvSpPr>
          <p:cNvPr id="8" name="Text Placeholder 7">
            <a:extLst>
              <a:ext uri="{C183D7F6-B498-43B3-948B-1728B52AA6E4}">
                <adec:decorative xmlns:adec="http://schemas.microsoft.com/office/drawing/2017/decorative" val="0"/>
              </a:ext>
            </a:extLst>
          </p:cNvPr>
          <p:cNvSpPr>
            <a:spLocks noGrp="1"/>
          </p:cNvSpPr>
          <p:nvPr>
            <p:ph type="body" sz="quarter" idx="16"/>
          </p:nvPr>
        </p:nvSpPr>
        <p:spPr>
          <a:xfrm>
            <a:off x="4477544" y="-17770"/>
            <a:ext cx="3236913" cy="200730"/>
          </a:xfrm>
        </p:spPr>
        <p:txBody>
          <a:bodyPr/>
          <a:lstStyle/>
          <a:p>
            <a:r>
              <a:rPr lang="en-US" dirty="0"/>
              <a:t>UNCLASSIFIED</a:t>
            </a:r>
          </a:p>
        </p:txBody>
      </p:sp>
      <p:sp>
        <p:nvSpPr>
          <p:cNvPr id="2" name="Text Placeholder 1">
            <a:extLst>
              <a:ext uri="{C183D7F6-B498-43B3-948B-1728B52AA6E4}">
                <adec:decorative xmlns:adec="http://schemas.microsoft.com/office/drawing/2017/decorative" val="0"/>
              </a:ext>
            </a:extLst>
          </p:cNvPr>
          <p:cNvSpPr>
            <a:spLocks noGrp="1"/>
          </p:cNvSpPr>
          <p:nvPr>
            <p:ph type="body" sz="quarter" idx="11"/>
          </p:nvPr>
        </p:nvSpPr>
        <p:spPr/>
        <p:txBody>
          <a:bodyPr/>
          <a:lstStyle/>
          <a:p>
            <a:r>
              <a:rPr lang="en-US" dirty="0"/>
              <a:t>UNCLASSIFIED</a:t>
            </a:r>
          </a:p>
        </p:txBody>
      </p:sp>
    </p:spTree>
    <p:extLst>
      <p:ext uri="{BB962C8B-B14F-4D97-AF65-F5344CB8AC3E}">
        <p14:creationId xmlns:p14="http://schemas.microsoft.com/office/powerpoint/2010/main" val="402017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678F86C-A790-3F8C-71D5-EDECE8162AD1}"/>
              </a:ext>
            </a:extLst>
          </p:cNvPr>
          <p:cNvSpPr>
            <a:spLocks noGrp="1"/>
          </p:cNvSpPr>
          <p:nvPr>
            <p:ph type="body" sz="quarter" idx="16"/>
          </p:nvPr>
        </p:nvSpPr>
        <p:spPr>
          <a:xfrm>
            <a:off x="4477544" y="-17770"/>
            <a:ext cx="3236913" cy="200730"/>
          </a:xfrm>
        </p:spPr>
        <p:txBody>
          <a:bodyPr/>
          <a:lstStyle/>
          <a:p>
            <a:r>
              <a:rPr lang="en-US"/>
              <a:t>UNCLASSIFIED</a:t>
            </a:r>
            <a:endParaRPr lang="en-US" dirty="0"/>
          </a:p>
        </p:txBody>
      </p:sp>
      <p:sp>
        <p:nvSpPr>
          <p:cNvPr id="5" name="Text Placeholder 4"/>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Talking Points</a:t>
            </a:r>
          </a:p>
        </p:txBody>
      </p:sp>
      <p:sp>
        <p:nvSpPr>
          <p:cNvPr id="7" name="Content Placeholder 2"/>
          <p:cNvSpPr>
            <a:spLocks noGrp="1"/>
          </p:cNvSpPr>
          <p:nvPr>
            <p:ph idx="1"/>
          </p:nvPr>
        </p:nvSpPr>
        <p:spPr>
          <a:xfrm>
            <a:off x="327116" y="1081492"/>
            <a:ext cx="11368698" cy="5150097"/>
          </a:xfrm>
        </p:spPr>
        <p:txBody>
          <a:bodyPr>
            <a:normAutofit lnSpcReduction="10000"/>
          </a:bodyPr>
          <a:lstStyle/>
          <a:p>
            <a:r>
              <a:rPr lang="en-US" sz="2400" dirty="0"/>
              <a:t>DCMA EVMS Group Mission and Organization</a:t>
            </a:r>
            <a:endParaRPr lang="en-US" sz="2400" dirty="0">
              <a:solidFill>
                <a:srgbClr val="FF0000"/>
              </a:solidFill>
            </a:endParaRPr>
          </a:p>
          <a:p>
            <a:pPr lvl="1"/>
            <a:r>
              <a:rPr lang="en-US" sz="2000" dirty="0"/>
              <a:t>CPC Organizational Structure</a:t>
            </a:r>
          </a:p>
          <a:p>
            <a:pPr lvl="1"/>
            <a:r>
              <a:rPr lang="en-US" sz="2000" dirty="0"/>
              <a:t>CPC Vision, Mission and Commitment </a:t>
            </a:r>
          </a:p>
          <a:p>
            <a:pPr lvl="1"/>
            <a:r>
              <a:rPr lang="en-US" sz="2000" dirty="0">
                <a:solidFill>
                  <a:schemeClr val="tx1"/>
                </a:solidFill>
              </a:rPr>
              <a:t>EVMS Group Organizational Structure </a:t>
            </a:r>
          </a:p>
          <a:p>
            <a:pPr lvl="1"/>
            <a:r>
              <a:rPr lang="en-US" sz="2000" dirty="0">
                <a:solidFill>
                  <a:schemeClr val="tx1"/>
                </a:solidFill>
              </a:rPr>
              <a:t>EVMS Group Mission and Vision</a:t>
            </a:r>
          </a:p>
          <a:p>
            <a:r>
              <a:rPr lang="en-US" sz="2400" dirty="0">
                <a:solidFill>
                  <a:schemeClr val="tx1"/>
                </a:solidFill>
              </a:rPr>
              <a:t>DCMA EVMS Group Assessment Procedures </a:t>
            </a:r>
          </a:p>
          <a:p>
            <a:pPr lvl="1"/>
            <a:r>
              <a:rPr lang="en-US" sz="2000" dirty="0">
                <a:solidFill>
                  <a:schemeClr val="tx1"/>
                </a:solidFill>
              </a:rPr>
              <a:t>EVMS Group Business Practices</a:t>
            </a:r>
          </a:p>
          <a:p>
            <a:pPr lvl="1"/>
            <a:r>
              <a:rPr lang="en-US" sz="2000" dirty="0">
                <a:solidFill>
                  <a:schemeClr val="tx1"/>
                </a:solidFill>
              </a:rPr>
              <a:t>DCMA EVMS Test Metric Specifications</a:t>
            </a:r>
          </a:p>
          <a:p>
            <a:pPr lvl="1"/>
            <a:r>
              <a:rPr lang="en-US" sz="2000" dirty="0">
                <a:solidFill>
                  <a:schemeClr val="tx1"/>
                </a:solidFill>
              </a:rPr>
              <a:t>DCMA Generated Critical Path</a:t>
            </a:r>
            <a:endParaRPr lang="en-US" sz="2000" dirty="0">
              <a:solidFill>
                <a:srgbClr val="FF0000"/>
              </a:solidFill>
            </a:endParaRPr>
          </a:p>
          <a:p>
            <a:r>
              <a:rPr lang="en-US" sz="2400" dirty="0"/>
              <a:t>EVMS Group CAR Trends </a:t>
            </a:r>
          </a:p>
          <a:p>
            <a:pPr lvl="1"/>
            <a:r>
              <a:rPr lang="en-US" sz="2000" dirty="0">
                <a:solidFill>
                  <a:schemeClr val="tx1"/>
                </a:solidFill>
              </a:rPr>
              <a:t>EVMS Open CARs</a:t>
            </a:r>
          </a:p>
          <a:p>
            <a:pPr lvl="1"/>
            <a:r>
              <a:rPr lang="en-US" sz="2000" dirty="0">
                <a:solidFill>
                  <a:schemeClr val="tx1"/>
                </a:solidFill>
              </a:rPr>
              <a:t>Most Common EVMS Deficiencies</a:t>
            </a:r>
          </a:p>
          <a:p>
            <a:pPr lvl="1"/>
            <a:r>
              <a:rPr lang="en-US" sz="2000" dirty="0">
                <a:solidFill>
                  <a:schemeClr val="tx1"/>
                </a:solidFill>
              </a:rPr>
              <a:t>CAR Database - What We’re Seeing</a:t>
            </a:r>
          </a:p>
          <a:p>
            <a:r>
              <a:rPr lang="en-US" sz="2400" dirty="0">
                <a:solidFill>
                  <a:schemeClr val="tx1"/>
                </a:solidFill>
              </a:rPr>
              <a:t>Contact and Further Information</a:t>
            </a:r>
          </a:p>
        </p:txBody>
      </p:sp>
      <p:sp>
        <p:nvSpPr>
          <p:cNvPr id="2" name="Text Placeholder 1">
            <a:extLst>
              <a:ext uri="{FF2B5EF4-FFF2-40B4-BE49-F238E27FC236}">
                <a16:creationId xmlns:a16="http://schemas.microsoft.com/office/drawing/2014/main" id="{06D2FDE8-B10F-0A59-4793-50607CBE0606}"/>
              </a:ext>
            </a:extLst>
          </p:cNvPr>
          <p:cNvSpPr>
            <a:spLocks noGrp="1"/>
          </p:cNvSpPr>
          <p:nvPr>
            <p:ph type="body" sz="quarter" idx="11"/>
          </p:nvPr>
        </p:nvSpPr>
        <p:spPr>
          <a:xfrm>
            <a:off x="4465526" y="6400800"/>
            <a:ext cx="3236913" cy="206375"/>
          </a:xfrm>
        </p:spPr>
        <p:txBody>
          <a:bodyPr/>
          <a:lstStyle/>
          <a:p>
            <a:r>
              <a:rPr lang="en-US"/>
              <a:t>UNCLASSIFIED</a:t>
            </a:r>
            <a:endParaRPr lang="en-US" dirty="0"/>
          </a:p>
        </p:txBody>
      </p:sp>
      <p:sp>
        <p:nvSpPr>
          <p:cNvPr id="6" name="Slide Number Placeholder 2"/>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649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title" idx="4294967295"/>
          </p:nvPr>
        </p:nvSpPr>
        <p:spPr>
          <a:xfrm>
            <a:off x="1235676" y="2988275"/>
            <a:ext cx="9593563" cy="1138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DCMA EVMS Group Mission and Organization</a:t>
            </a:r>
          </a:p>
        </p:txBody>
      </p:sp>
      <p:sp>
        <p:nvSpPr>
          <p:cNvPr id="7" name="Text Placeholder 7">
            <a:extLst>
              <a:ext uri="{FF2B5EF4-FFF2-40B4-BE49-F238E27FC236}">
                <a16:creationId xmlns:a16="http://schemas.microsoft.com/office/drawing/2014/main" id="{0D1E80D9-292A-E35F-B7F7-B18A497BC9BC}"/>
              </a:ext>
            </a:extLst>
          </p:cNvPr>
          <p:cNvSpPr txBox="1">
            <a:spLocks/>
          </p:cNvSpPr>
          <p:nvPr/>
        </p:nvSpPr>
        <p:spPr>
          <a:xfrm>
            <a:off x="4477544" y="-17770"/>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p:txBody>
      </p:sp>
      <p:sp>
        <p:nvSpPr>
          <p:cNvPr id="5" name="Text Placeholder 1">
            <a:extLst>
              <a:ext uri="{FF2B5EF4-FFF2-40B4-BE49-F238E27FC236}">
                <a16:creationId xmlns:a16="http://schemas.microsoft.com/office/drawing/2014/main" id="{F2E6F933-FE04-CB12-4918-7D5D96004344}"/>
              </a:ext>
            </a:extLst>
          </p:cNvPr>
          <p:cNvSpPr txBox="1">
            <a:spLocks/>
          </p:cNvSpPr>
          <p:nvPr/>
        </p:nvSpPr>
        <p:spPr>
          <a:xfrm>
            <a:off x="4465526" y="6400800"/>
            <a:ext cx="3236913" cy="2063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900" kern="1200">
                <a:solidFill>
                  <a:srgbClr val="FF0000"/>
                </a:solidFill>
                <a:latin typeface="+mn-lt"/>
                <a:ea typeface="+mn-ea"/>
                <a:cs typeface="+mn-cs"/>
              </a:defRPr>
            </a:lvl1pPr>
            <a:lvl2pPr marL="4572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2pPr>
            <a:lvl3pPr marL="9144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3pPr>
            <a:lvl4pPr marL="13716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4pPr>
            <a:lvl5pPr marL="1828800" indent="0" algn="ctr" defTabSz="914400" rtl="0" eaLnBrk="1" latinLnBrk="0" hangingPunct="1">
              <a:lnSpc>
                <a:spcPct val="90000"/>
              </a:lnSpc>
              <a:spcBef>
                <a:spcPts val="500"/>
              </a:spcBef>
              <a:buFontTx/>
              <a:buNone/>
              <a:defRPr sz="9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900" b="1" i="0" u="none" strike="noStrike" kern="1200" cap="none" spc="0" normalizeH="0" baseline="0" noProof="0" dirty="0">
                <a:ln>
                  <a:noFill/>
                </a:ln>
                <a:solidFill>
                  <a:srgbClr val="C00000"/>
                </a:solidFill>
                <a:effectLst/>
                <a:uLnTx/>
                <a:uFillTx/>
                <a:latin typeface="Calibri" panose="020F0502020204030204"/>
                <a:ea typeface="+mn-ea"/>
                <a:cs typeface="+mn-cs"/>
              </a:rPr>
              <a:t>UNCLASSIFIED</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652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An Overview  of STAA&amp;quot;&quot;/&gt;&lt;property id=&quot;20307&quot; value=&quot;281&quot;/&gt;&lt;/object&gt;&lt;object type=&quot;3&quot; unique_id=&quot;11189&quot;&gt;&lt;property id=&quot;20148&quot; value=&quot;5&quot;/&gt;&lt;property id=&quot;20300&quot; value=&quot;Slide 3 - &amp;quot;STAA’s Mission&amp;quot;&quot;/&gt;&lt;property id=&quot;20307&quot; value=&quot;304&quot;/&gt;&lt;/object&gt;&lt;object type=&quot;3&quot; unique_id=&quot;11239&quot;&gt;&lt;property id=&quot;20148&quot; value=&quot;5&quot;/&gt;&lt;property id=&quot;20300&quot; value=&quot;Slide 2&quot;/&gt;&lt;property id=&quot;20307&quot; value=&quot;305&quot;/&gt;&lt;/object&gt;&lt;object type=&quot;3&quot; unique_id=&quot;11241&quot;&gt;&lt;property id=&quot;20148&quot; value=&quot;5&quot;/&gt;&lt;property id=&quot;20300&quot; value=&quot;Slide 4 - &amp;quot;STAA’s Work&amp;quot;&quot;/&gt;&lt;property id=&quot;20307&quot; value=&quot;313&quot;/&gt;&lt;/object&gt;&lt;object type=&quot;3&quot; unique_id=&quot;11242&quot;&gt;&lt;property id=&quot;20148&quot; value=&quot;5&quot;/&gt;&lt;property id=&quot;20300&quot; value=&quot;Slide 5&quot;/&gt;&lt;property id=&quot;20307&quot; value=&quot;308&quot;/&gt;&lt;/object&gt;&lt;object type=&quot;3&quot; unique_id=&quot;11243&quot;&gt;&lt;property id=&quot;20148&quot; value=&quot;5&quot;/&gt;&lt;property id=&quot;20300&quot; value=&quot;Slide 6 - &amp;quot;Technology Assessments&amp;quot;&quot;/&gt;&lt;property id=&quot;20307&quot; value=&quot;320&quot;/&gt;&lt;/object&gt;&lt;object type=&quot;3&quot; unique_id=&quot;11244&quot;&gt;&lt;property id=&quot;20148&quot; value=&quot;5&quot;/&gt;&lt;property id=&quot;20300&quot; value=&quot;Slide 7 - &amp;quot;Technology Assessments&amp;quot;&quot;/&gt;&lt;property id=&quot;20307&quot; value=&quot;333&quot;/&gt;&lt;/object&gt;&lt;object type=&quot;3&quot; unique_id=&quot;11245&quot;&gt;&lt;property id=&quot;20148&quot; value=&quot;5&quot;/&gt;&lt;property id=&quot;20300&quot; value=&quot;Slide 8 - &amp;quot;Technology Assessments&amp;quot;&quot;/&gt;&lt;property id=&quot;20307&quot; value=&quot;323&quot;/&gt;&lt;/object&gt;&lt;object type=&quot;3&quot; unique_id=&quot;11246&quot;&gt;&lt;property id=&quot;20148&quot; value=&quot;5&quot;/&gt;&lt;property id=&quot;20300&quot; value=&quot;Slide 9&quot;/&gt;&lt;property id=&quot;20307&quot; value=&quot;309&quot;/&gt;&lt;/object&gt;&lt;object type=&quot;3&quot; unique_id=&quot;11247&quot;&gt;&lt;property id=&quot;20148&quot; value=&quot;5&quot;/&gt;&lt;property id=&quot;20300&quot; value=&quot;Slide 10 - &amp;quot;Science &amp;amp; Tech Auditing&amp;quot;&quot;/&gt;&lt;property id=&quot;20307&quot; value=&quot;324&quot;/&gt;&lt;/object&gt;&lt;object type=&quot;3&quot; unique_id=&quot;11248&quot;&gt;&lt;property id=&quot;20148&quot; value=&quot;5&quot;/&gt;&lt;property id=&quot;20300&quot; value=&quot;Slide 11 - &amp;quot;Science &amp;amp; Tech Auditing&amp;quot;&quot;/&gt;&lt;property id=&quot;20307&quot; value=&quot;334&quot;/&gt;&lt;/object&gt;&lt;object type=&quot;3&quot; unique_id=&quot;11249&quot;&gt;&lt;property id=&quot;20148&quot; value=&quot;5&quot;/&gt;&lt;property id=&quot;20300&quot; value=&quot;Slide 12 - &amp;quot;Science &amp;amp; Tech Auditing&amp;quot;&quot;/&gt;&lt;property id=&quot;20307&quot; value=&quot;325&quot;/&gt;&lt;/object&gt;&lt;object type=&quot;3&quot; unique_id=&quot;11250&quot;&gt;&lt;property id=&quot;20148&quot; value=&quot;5&quot;/&gt;&lt;property id=&quot;20300&quot; value=&quot;Slide 13&quot;/&gt;&lt;property id=&quot;20307&quot; value=&quot;310&quot;/&gt;&lt;/object&gt;&lt;object type=&quot;3&quot; unique_id=&quot;11251&quot;&gt;&lt;property id=&quot;20148&quot; value=&quot;5&quot;/&gt;&lt;property id=&quot;20300&quot; value=&quot;Slide 14 - &amp;quot;Project Controls&amp;quot;&quot;/&gt;&lt;property id=&quot;20307&quot; value=&quot;326&quot;/&gt;&lt;/object&gt;&lt;object type=&quot;3&quot; unique_id=&quot;11252&quot;&gt;&lt;property id=&quot;20148&quot; value=&quot;5&quot;/&gt;&lt;property id=&quot;20300&quot; value=&quot;Slide 15 - &amp;quot;Engineering Sciences&amp;quot;&quot;/&gt;&lt;property id=&quot;20307&quot; value=&quot;335&quot;/&gt;&lt;/object&gt;&lt;object type=&quot;3&quot; unique_id=&quot;11253&quot;&gt;&lt;property id=&quot;20148&quot; value=&quot;5&quot;/&gt;&lt;property id=&quot;20300&quot; value=&quot;Slide 16 - &amp;quot;Engineering Sciences&amp;quot;&quot;/&gt;&lt;property id=&quot;20307&quot; value=&quot;327&quot;/&gt;&lt;/object&gt;&lt;object type=&quot;3&quot; unique_id=&quot;11254&quot;&gt;&lt;property id=&quot;20148&quot; value=&quot;5&quot;/&gt;&lt;property id=&quot;20300&quot; value=&quot;Slide 17&quot;/&gt;&lt;property id=&quot;20307&quot; value=&quot;311&quot;/&gt;&lt;/object&gt;&lt;object type=&quot;3&quot; unique_id=&quot;11255&quot;&gt;&lt;property id=&quot;20148&quot; value=&quot;5&quot;/&gt;&lt;property id=&quot;20300&quot; value=&quot;Slide 18 - &amp;quot;The Innovation Lab&amp;quot;&quot;/&gt;&lt;property id=&quot;20307&quot; value=&quot;328&quot;/&gt;&lt;/object&gt;&lt;object type=&quot;3&quot; unique_id=&quot;11256&quot;&gt;&lt;property id=&quot;20148&quot; value=&quot;5&quot;/&gt;&lt;property id=&quot;20300&quot; value=&quot;Slide 19 - &amp;quot;The Innovation Lab&amp;quot;&quot;/&gt;&lt;property id=&quot;20307&quot; value=&quot;336&quot;/&gt;&lt;/object&gt;&lt;object type=&quot;3&quot; unique_id=&quot;11257&quot;&gt;&lt;property id=&quot;20148&quot; value=&quot;5&quot;/&gt;&lt;property id=&quot;20300&quot; value=&quot;Slide 20 - &amp;quot;The Innovation Lab&amp;quot;&quot;/&gt;&lt;property id=&quot;20307&quot; value=&quot;329&quot;/&gt;&lt;/object&gt;&lt;object type=&quot;3&quot; unique_id=&quot;11258&quot;&gt;&lt;property id=&quot;20148&quot; value=&quot;5&quot;/&gt;&lt;property id=&quot;20300&quot; value=&quot;Slide 21&quot;/&gt;&lt;property id=&quot;20307&quot; value=&quot;316&quot;/&gt;&lt;/object&gt;&lt;object type=&quot;3&quot; unique_id=&quot;11259&quot;&gt;&lt;property id=&quot;20148&quot; value=&quot;5&quot;/&gt;&lt;property id=&quot;20300&quot; value=&quot;Slide 22 - &amp;quot;Behind the Scenes&amp;quot;&quot;/&gt;&lt;property id=&quot;20307&quot; value=&quot;330&quot;/&gt;&lt;/object&gt;&lt;object type=&quot;3&quot; unique_id=&quot;11260&quot;&gt;&lt;property id=&quot;20148&quot; value=&quot;5&quot;/&gt;&lt;property id=&quot;20300&quot; value=&quot;Slide 23 - &amp;quot;Behind the scenes&amp;quot;&quot;/&gt;&lt;property id=&quot;20307&quot; value=&quot;331&quot;/&gt;&lt;/object&gt;&lt;object type=&quot;3&quot; unique_id=&quot;11261&quot;&gt;&lt;property id=&quot;20148&quot; value=&quot;5&quot;/&gt;&lt;property id=&quot;20300&quot; value=&quot;Slide 24 - &amp;quot;Behind the scenes&amp;quot;&quot;/&gt;&lt;property id=&quot;20307&quot; value=&quot;337&quot;/&gt;&lt;/object&gt;&lt;object type=&quot;3&quot; unique_id=&quot;11262&quot;&gt;&lt;property id=&quot;20148&quot; value=&quot;5&quot;/&gt;&lt;property id=&quot;20300&quot; value=&quot;Slide 25&quot;/&gt;&lt;property id=&quot;20307&quot; value=&quot;318&quot;/&gt;&lt;/object&gt;&lt;object type=&quot;3&quot; unique_id=&quot;11263&quot;&gt;&lt;property id=&quot;20148&quot; value=&quot;5&quot;/&gt;&lt;property id=&quot;20300&quot; value=&quot;Slide 26 - &amp;quot;Thank you.&amp;quot;&quot;/&gt;&lt;property id=&quot;20307&quot; value=&quot;332&quot;/&gt;&lt;/object&gt;&lt;/object&gt;&lt;object type=&quot;8&quot; unique_id=&quot;10038&quot;&gt;&lt;/object&gt;&lt;/object&gt;&lt;/database&gt;"/>
  <p:tag name="SECTOMILLISECCONVERTED" val="1"/>
</p:tagLst>
</file>

<file path=ppt/theme/theme1.xml><?xml version="1.0" encoding="utf-8"?>
<a:theme xmlns:a="http://schemas.openxmlformats.org/drawingml/2006/main" name="Office Theme">
  <a:themeElements>
    <a:clrScheme name="Custom 1">
      <a:dk1>
        <a:srgbClr val="0C0C0C"/>
      </a:dk1>
      <a:lt1>
        <a:sysClr val="window" lastClr="FFFFFF"/>
      </a:lt1>
      <a:dk2>
        <a:srgbClr val="E36C09"/>
      </a:dk2>
      <a:lt2>
        <a:srgbClr val="EEECE1"/>
      </a:lt2>
      <a:accent1>
        <a:srgbClr val="246AB4"/>
      </a:accent1>
      <a:accent2>
        <a:srgbClr val="FFF4DB"/>
      </a:accent2>
      <a:accent3>
        <a:srgbClr val="A13129"/>
      </a:accent3>
      <a:accent4>
        <a:srgbClr val="044F91"/>
      </a:accent4>
      <a:accent5>
        <a:srgbClr val="7F7F7F"/>
      </a:accent5>
      <a:accent6>
        <a:srgbClr val="E36C09"/>
      </a:accent6>
      <a:hlink>
        <a:srgbClr val="0C0C0C"/>
      </a:hlink>
      <a:folHlink>
        <a:srgbClr val="0C0C0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7315</TotalTime>
  <Words>2472</Words>
  <Application>Microsoft Office PowerPoint</Application>
  <PresentationFormat>Widescreen</PresentationFormat>
  <Paragraphs>984</Paragraphs>
  <Slides>31</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Bierstadt</vt:lpstr>
      <vt:lpstr>Calibri</vt:lpstr>
      <vt:lpstr>Calibri Light</vt:lpstr>
      <vt:lpstr>Calibri-Light</vt:lpstr>
      <vt:lpstr>Times New Roman</vt:lpstr>
      <vt:lpstr>Wingdings</vt:lpstr>
      <vt:lpstr>Office Theme</vt:lpstr>
      <vt:lpstr>1_Office Theme</vt:lpstr>
      <vt:lpstr>Comparing GAO and DCMA Schedule Assessments</vt:lpstr>
      <vt:lpstr>Presentation Overview</vt:lpstr>
      <vt:lpstr>Introduction</vt:lpstr>
      <vt:lpstr>PowerPoint Presentation</vt:lpstr>
      <vt:lpstr>Purpose of a GAO Schedule Assessment</vt:lpstr>
      <vt:lpstr>Scope of a GAO Schedule Assessment</vt:lpstr>
      <vt:lpstr>DCMA Overview and Schedule Assessment Process</vt:lpstr>
      <vt:lpstr>Talking Points</vt:lpstr>
      <vt:lpstr>DCMA EVMS Group Mission and Organization</vt:lpstr>
      <vt:lpstr>DCMA Cost and Pricing Command</vt:lpstr>
      <vt:lpstr>CPC Vision, Mission and Commitment Statements</vt:lpstr>
      <vt:lpstr>Earned Value Management Systems Group </vt:lpstr>
      <vt:lpstr>Earned Value Management Systems Group</vt:lpstr>
      <vt:lpstr>EVMS Group Mission &amp; Vision Statements</vt:lpstr>
      <vt:lpstr>DCMA EVMS Group Assessment Procedures</vt:lpstr>
      <vt:lpstr>EVMS Group Assessment Procedures: Business Practices</vt:lpstr>
      <vt:lpstr>EVMS Group Assessment Procedures: DECMs and Analysis</vt:lpstr>
      <vt:lpstr>EVMS Group Assessment Procedures: DECMs</vt:lpstr>
      <vt:lpstr>EVMS Group Assessment Procedures: DECMs (cont.)</vt:lpstr>
      <vt:lpstr>EVMS Group Assessment Procedures: Critical Path</vt:lpstr>
      <vt:lpstr>EVMS Group CAR Trends</vt:lpstr>
      <vt:lpstr>EVMS Open CARs</vt:lpstr>
      <vt:lpstr>Most Common EVMS Deficiencies</vt:lpstr>
      <vt:lpstr>Contact and Further Information</vt:lpstr>
      <vt:lpstr>PowerPoint Presentation</vt:lpstr>
      <vt:lpstr>ePM and Schedule Springboards</vt:lpstr>
      <vt:lpstr>ePM and Schedule Springboards</vt:lpstr>
      <vt:lpstr>Schedule Assessment Procedures</vt:lpstr>
      <vt:lpstr>Standardized Schedule Assessment Artifacts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dc:title>
  <dc:creator>Hai V Tran</dc:creator>
  <cp:lastModifiedBy>Lucinda</cp:lastModifiedBy>
  <cp:revision>388</cp:revision>
  <cp:lastPrinted>2019-10-16T12:35:17Z</cp:lastPrinted>
  <dcterms:created xsi:type="dcterms:W3CDTF">2019-04-24T13:26:05Z</dcterms:created>
  <dcterms:modified xsi:type="dcterms:W3CDTF">2025-01-17T19:09:08Z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